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6"/>
  </p:notesMasterIdLst>
  <p:handoutMasterIdLst>
    <p:handoutMasterId r:id="rId47"/>
  </p:handoutMasterIdLst>
  <p:sldIdLst>
    <p:sldId id="256" r:id="rId5"/>
    <p:sldId id="257" r:id="rId6"/>
    <p:sldId id="258" r:id="rId7"/>
    <p:sldId id="260" r:id="rId8"/>
    <p:sldId id="261" r:id="rId9"/>
    <p:sldId id="262" r:id="rId10"/>
    <p:sldId id="263" r:id="rId11"/>
    <p:sldId id="264" r:id="rId12"/>
    <p:sldId id="265" r:id="rId13"/>
    <p:sldId id="273" r:id="rId14"/>
    <p:sldId id="274" r:id="rId15"/>
    <p:sldId id="275" r:id="rId16"/>
    <p:sldId id="276" r:id="rId17"/>
    <p:sldId id="283" r:id="rId18"/>
    <p:sldId id="277" r:id="rId19"/>
    <p:sldId id="278" r:id="rId20"/>
    <p:sldId id="279" r:id="rId21"/>
    <p:sldId id="280" r:id="rId22"/>
    <p:sldId id="281" r:id="rId23"/>
    <p:sldId id="282" r:id="rId24"/>
    <p:sldId id="284" r:id="rId25"/>
    <p:sldId id="286" r:id="rId26"/>
    <p:sldId id="285" r:id="rId27"/>
    <p:sldId id="287" r:id="rId28"/>
    <p:sldId id="288" r:id="rId29"/>
    <p:sldId id="289" r:id="rId30"/>
    <p:sldId id="290" r:id="rId31"/>
    <p:sldId id="291" r:id="rId32"/>
    <p:sldId id="292" r:id="rId33"/>
    <p:sldId id="293" r:id="rId34"/>
    <p:sldId id="294" r:id="rId35"/>
    <p:sldId id="295" r:id="rId36"/>
    <p:sldId id="296" r:id="rId37"/>
    <p:sldId id="300" r:id="rId38"/>
    <p:sldId id="298" r:id="rId39"/>
    <p:sldId id="299" r:id="rId40"/>
    <p:sldId id="302" r:id="rId41"/>
    <p:sldId id="301" r:id="rId42"/>
    <p:sldId id="304" r:id="rId43"/>
    <p:sldId id="305" r:id="rId44"/>
    <p:sldId id="303" r:id="rId45"/>
  </p:sldIdLst>
  <p:sldSz cx="12192000" cy="6858000"/>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elle L Goode" initials="MLG" lastIdx="12" clrIdx="0">
    <p:extLst>
      <p:ext uri="{19B8F6BF-5375-455C-9EA6-DF929625EA0E}">
        <p15:presenceInfo xmlns:p15="http://schemas.microsoft.com/office/powerpoint/2012/main" userId="S-1-5-21-3013702657-1617284395-3241962471-25340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3E3D3C"/>
    <a:srgbClr val="D44500"/>
    <a:srgbClr val="6F777D"/>
    <a:srgbClr val="E8EA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5A7C0F-BB74-598A-0D70-4FE7EB277111}" v="2381" dt="2021-07-07T17:59:30.809"/>
    <p1510:client id="{223408AD-DC74-4AFD-A2D6-D801DBEE8305}" v="8" dt="2021-06-30T14:12:50.103"/>
    <p1510:client id="{28592ACC-F346-72A2-3C4F-DCE88D1D6A56}" v="389" dt="2021-07-08T11:52:45.590"/>
    <p1510:client id="{41D5A7DC-B9CB-40C1-9D20-1ECCADB15283}" v="1631" dt="2021-07-08T15:52:09.891"/>
    <p1510:client id="{44762273-B58C-4A1F-8BE6-5A1AE0813C42}" v="26" dt="2021-07-08T21:06:20.721"/>
    <p1510:client id="{4D16B64A-FD76-E9E1-6818-3E1E2C40DD61}" v="82" dt="2021-07-07T17:05:12.275"/>
    <p1510:client id="{549C1186-E3DD-4BB7-97EF-61034B8C96D1}" v="5" dt="2021-02-20T04:53:34.831"/>
    <p1510:client id="{59EACD77-7E88-4B3D-8828-A8B05F9ECB6D}" v="21" dt="2021-06-30T14:29:50.761"/>
    <p1510:client id="{73C4D8FC-CD31-127D-FEDA-CBC6CB9246A2}" v="11" dt="2021-02-15T20:12:20.005"/>
    <p1510:client id="{7A882B67-6840-194F-9020-F18692F62B86}" v="501" dt="2021-02-02T19:15:38.084"/>
    <p1510:client id="{8092D965-5D76-4112-83DD-E2535BF19064}" v="143" dt="2021-02-20T05:15:15.241"/>
    <p1510:client id="{834A795D-1058-485F-9058-8AACE499C761}" v="12" dt="2021-06-30T16:37:08.083"/>
    <p1510:client id="{9B67B5C0-4B72-BA0C-2787-A0BB88B19029}" v="103" dt="2021-07-02T15:13:08.956"/>
    <p1510:client id="{B49A806C-CA6B-4B03-B643-73253D9234EF}" v="263" dt="2021-06-30T13:43:25.899"/>
    <p1510:client id="{B739E329-BD0B-4E01-81DD-CC5EC0EA8061}" v="283" dt="2021-07-07T19:02:47.930"/>
    <p1510:client id="{DC4B9D61-AC50-40B7-9A22-F79BA615E69B}" v="1" dt="2021-07-06T14:57:02.672"/>
    <p1510:client id="{E0BD6B5D-1271-4D04-98E1-FD6883117C13}" v="27" dt="2021-02-15T20:00:44.7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908" autoAdjust="0"/>
  </p:normalViewPr>
  <p:slideViewPr>
    <p:cSldViewPr snapToGrid="0">
      <p:cViewPr varScale="1">
        <p:scale>
          <a:sx n="64" d="100"/>
          <a:sy n="64" d="100"/>
        </p:scale>
        <p:origin x="1397" y="62"/>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435"/>
          </a:xfrm>
          <a:prstGeom prst="rect">
            <a:avLst/>
          </a:prstGeom>
        </p:spPr>
        <p:txBody>
          <a:bodyPr vert="horz" lIns="92492" tIns="46246" rIns="92492" bIns="46246" rtlCol="0"/>
          <a:lstStyle>
            <a:lvl1pPr algn="l">
              <a:defRPr sz="1200"/>
            </a:lvl1pPr>
          </a:lstStyle>
          <a:p>
            <a:endParaRPr lang="en-US"/>
          </a:p>
        </p:txBody>
      </p:sp>
      <p:sp>
        <p:nvSpPr>
          <p:cNvPr id="3" name="Date Placeholder 2"/>
          <p:cNvSpPr>
            <a:spLocks noGrp="1"/>
          </p:cNvSpPr>
          <p:nvPr>
            <p:ph type="dt" sz="quarter" idx="1"/>
          </p:nvPr>
        </p:nvSpPr>
        <p:spPr>
          <a:xfrm>
            <a:off x="3884614" y="0"/>
            <a:ext cx="2971800" cy="466435"/>
          </a:xfrm>
          <a:prstGeom prst="rect">
            <a:avLst/>
          </a:prstGeom>
        </p:spPr>
        <p:txBody>
          <a:bodyPr vert="horz" lIns="92492" tIns="46246" rIns="92492" bIns="46246" rtlCol="0"/>
          <a:lstStyle>
            <a:lvl1pPr algn="r">
              <a:defRPr sz="1200"/>
            </a:lvl1pPr>
          </a:lstStyle>
          <a:p>
            <a:fld id="{C44B0E00-9206-3A4E-AD6C-96DEFB21C943}" type="datetimeFigureOut">
              <a:rPr lang="en-US" smtClean="0"/>
              <a:t>4/29/2024</a:t>
            </a:fld>
            <a:endParaRPr lang="en-US"/>
          </a:p>
        </p:txBody>
      </p:sp>
      <p:sp>
        <p:nvSpPr>
          <p:cNvPr id="4" name="Footer Placeholder 3"/>
          <p:cNvSpPr>
            <a:spLocks noGrp="1"/>
          </p:cNvSpPr>
          <p:nvPr>
            <p:ph type="ftr" sz="quarter" idx="2"/>
          </p:nvPr>
        </p:nvSpPr>
        <p:spPr>
          <a:xfrm>
            <a:off x="0" y="8829968"/>
            <a:ext cx="2971800" cy="466434"/>
          </a:xfrm>
          <a:prstGeom prst="rect">
            <a:avLst/>
          </a:prstGeom>
        </p:spPr>
        <p:txBody>
          <a:bodyPr vert="horz" lIns="92492" tIns="46246" rIns="92492" bIns="46246" rtlCol="0" anchor="b"/>
          <a:lstStyle>
            <a:lvl1pPr algn="l">
              <a:defRPr sz="1200"/>
            </a:lvl1pPr>
          </a:lstStyle>
          <a:p>
            <a:endParaRPr lang="en-US"/>
          </a:p>
        </p:txBody>
      </p:sp>
      <p:sp>
        <p:nvSpPr>
          <p:cNvPr id="5" name="Slide Number Placeholder 4"/>
          <p:cNvSpPr>
            <a:spLocks noGrp="1"/>
          </p:cNvSpPr>
          <p:nvPr>
            <p:ph type="sldNum" sz="quarter" idx="3"/>
          </p:nvPr>
        </p:nvSpPr>
        <p:spPr>
          <a:xfrm>
            <a:off x="3884614" y="8829968"/>
            <a:ext cx="2971800" cy="466434"/>
          </a:xfrm>
          <a:prstGeom prst="rect">
            <a:avLst/>
          </a:prstGeom>
        </p:spPr>
        <p:txBody>
          <a:bodyPr vert="horz" lIns="92492" tIns="46246" rIns="92492" bIns="46246" rtlCol="0" anchor="b"/>
          <a:lstStyle>
            <a:lvl1pPr algn="r">
              <a:defRPr sz="1200"/>
            </a:lvl1pPr>
          </a:lstStyle>
          <a:p>
            <a:fld id="{3D422BF1-4B9E-BC44-AF37-A026AB48E595}" type="slidenum">
              <a:rPr lang="en-US" smtClean="0"/>
              <a:t>‹#›</a:t>
            </a:fld>
            <a:endParaRPr lang="en-US"/>
          </a:p>
        </p:txBody>
      </p:sp>
    </p:spTree>
    <p:extLst>
      <p:ext uri="{BB962C8B-B14F-4D97-AF65-F5344CB8AC3E}">
        <p14:creationId xmlns:p14="http://schemas.microsoft.com/office/powerpoint/2010/main" val="1852062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435"/>
          </a:xfrm>
          <a:prstGeom prst="rect">
            <a:avLst/>
          </a:prstGeom>
        </p:spPr>
        <p:txBody>
          <a:bodyPr vert="horz" lIns="92492" tIns="46246" rIns="92492" bIns="46246" rtlCol="0"/>
          <a:lstStyle>
            <a:lvl1pPr algn="l">
              <a:defRPr sz="1200"/>
            </a:lvl1pPr>
          </a:lstStyle>
          <a:p>
            <a:endParaRPr lang="en-US"/>
          </a:p>
        </p:txBody>
      </p:sp>
      <p:sp>
        <p:nvSpPr>
          <p:cNvPr id="3" name="Date Placeholder 2"/>
          <p:cNvSpPr>
            <a:spLocks noGrp="1"/>
          </p:cNvSpPr>
          <p:nvPr>
            <p:ph type="dt" idx="1"/>
          </p:nvPr>
        </p:nvSpPr>
        <p:spPr>
          <a:xfrm>
            <a:off x="3884614" y="0"/>
            <a:ext cx="2971800" cy="466435"/>
          </a:xfrm>
          <a:prstGeom prst="rect">
            <a:avLst/>
          </a:prstGeom>
        </p:spPr>
        <p:txBody>
          <a:bodyPr vert="horz" lIns="92492" tIns="46246" rIns="92492" bIns="46246" rtlCol="0"/>
          <a:lstStyle>
            <a:lvl1pPr algn="r">
              <a:defRPr sz="1200"/>
            </a:lvl1pPr>
          </a:lstStyle>
          <a:p>
            <a:fld id="{138FCD27-4B6F-264E-84EB-01FB92F2B3E8}" type="datetimeFigureOut">
              <a:rPr lang="en-US" smtClean="0"/>
              <a:t>4/29/2024</a:t>
            </a:fld>
            <a:endParaRPr lang="en-US"/>
          </a:p>
        </p:txBody>
      </p:sp>
      <p:sp>
        <p:nvSpPr>
          <p:cNvPr id="4" name="Slide Image Placeholder 3"/>
          <p:cNvSpPr>
            <a:spLocks noGrp="1" noRot="1" noChangeAspect="1"/>
          </p:cNvSpPr>
          <p:nvPr>
            <p:ph type="sldImg" idx="2"/>
          </p:nvPr>
        </p:nvSpPr>
        <p:spPr>
          <a:xfrm>
            <a:off x="639763" y="1162050"/>
            <a:ext cx="5578475" cy="3138488"/>
          </a:xfrm>
          <a:prstGeom prst="rect">
            <a:avLst/>
          </a:prstGeom>
          <a:noFill/>
          <a:ln w="12700">
            <a:solidFill>
              <a:prstClr val="black"/>
            </a:solidFill>
          </a:ln>
        </p:spPr>
        <p:txBody>
          <a:bodyPr vert="horz" lIns="92492" tIns="46246" rIns="92492" bIns="46246" rtlCol="0" anchor="ctr"/>
          <a:lstStyle/>
          <a:p>
            <a:endParaRPr lang="en-US"/>
          </a:p>
        </p:txBody>
      </p:sp>
      <p:sp>
        <p:nvSpPr>
          <p:cNvPr id="5" name="Notes Placeholder 4"/>
          <p:cNvSpPr>
            <a:spLocks noGrp="1"/>
          </p:cNvSpPr>
          <p:nvPr>
            <p:ph type="body" sz="quarter" idx="3"/>
          </p:nvPr>
        </p:nvSpPr>
        <p:spPr>
          <a:xfrm>
            <a:off x="685800" y="4473893"/>
            <a:ext cx="5486400" cy="3660458"/>
          </a:xfrm>
          <a:prstGeom prst="rect">
            <a:avLst/>
          </a:prstGeom>
        </p:spPr>
        <p:txBody>
          <a:bodyPr vert="horz" lIns="92492" tIns="46246" rIns="92492" bIns="4624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8"/>
            <a:ext cx="2971800" cy="466434"/>
          </a:xfrm>
          <a:prstGeom prst="rect">
            <a:avLst/>
          </a:prstGeom>
        </p:spPr>
        <p:txBody>
          <a:bodyPr vert="horz" lIns="92492" tIns="46246" rIns="92492" bIns="46246" rtlCol="0" anchor="b"/>
          <a:lstStyle>
            <a:lvl1pPr algn="l">
              <a:defRPr sz="1200"/>
            </a:lvl1pPr>
          </a:lstStyle>
          <a:p>
            <a:endParaRPr lang="en-US"/>
          </a:p>
        </p:txBody>
      </p:sp>
      <p:sp>
        <p:nvSpPr>
          <p:cNvPr id="7" name="Slide Number Placeholder 6"/>
          <p:cNvSpPr>
            <a:spLocks noGrp="1"/>
          </p:cNvSpPr>
          <p:nvPr>
            <p:ph type="sldNum" sz="quarter" idx="5"/>
          </p:nvPr>
        </p:nvSpPr>
        <p:spPr>
          <a:xfrm>
            <a:off x="3884614" y="8829968"/>
            <a:ext cx="2971800" cy="466434"/>
          </a:xfrm>
          <a:prstGeom prst="rect">
            <a:avLst/>
          </a:prstGeom>
        </p:spPr>
        <p:txBody>
          <a:bodyPr vert="horz" lIns="92492" tIns="46246" rIns="92492" bIns="46246" rtlCol="0" anchor="b"/>
          <a:lstStyle>
            <a:lvl1pPr algn="r">
              <a:defRPr sz="1200"/>
            </a:lvl1pPr>
          </a:lstStyle>
          <a:p>
            <a:fld id="{457AE360-FF46-004C-BFD2-6B36BE4CBC0A}" type="slidenum">
              <a:rPr lang="en-US" smtClean="0"/>
              <a:t>‹#›</a:t>
            </a:fld>
            <a:endParaRPr lang="en-US"/>
          </a:p>
        </p:txBody>
      </p:sp>
    </p:spTree>
    <p:extLst>
      <p:ext uri="{BB962C8B-B14F-4D97-AF65-F5344CB8AC3E}">
        <p14:creationId xmlns:p14="http://schemas.microsoft.com/office/powerpoint/2010/main" val="15171499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15000"/>
              </a:lnSpc>
              <a:spcBef>
                <a:spcPts val="1200"/>
              </a:spcBef>
              <a:spcAft>
                <a:spcPts val="0"/>
              </a:spcAft>
              <a:buClr>
                <a:schemeClr val="dk1"/>
              </a:buClr>
              <a:buSzPts val="1100"/>
              <a:buFont typeface="Arial"/>
              <a:buNone/>
            </a:pPr>
            <a:r>
              <a:rPr lang="en-US" dirty="0"/>
              <a:t>The ALS algorithm is a way to recommend things to people based on their past behavior. For example, it can be used to recommend movies to users based on their past movie ratings.</a:t>
            </a:r>
          </a:p>
          <a:p>
            <a:pPr marL="0" lvl="0" indent="0" algn="l" rtl="0">
              <a:lnSpc>
                <a:spcPct val="115000"/>
              </a:lnSpc>
              <a:spcBef>
                <a:spcPts val="1200"/>
              </a:spcBef>
              <a:spcAft>
                <a:spcPts val="0"/>
              </a:spcAft>
              <a:buClr>
                <a:schemeClr val="dk1"/>
              </a:buClr>
              <a:buSzPts val="1100"/>
              <a:buFont typeface="Arial"/>
              <a:buNone/>
            </a:pPr>
            <a:r>
              <a:rPr lang="en-US" dirty="0"/>
              <a:t>To do this, ALS represents users and movies as vectors in a special "hidden space" that's not directly observable. These vectors are called "latent factors". The ALS algorithm learns what these latent factors should be by looking at the past ratings that users have given to movies.</a:t>
            </a:r>
          </a:p>
          <a:p>
            <a:pPr marL="0" lvl="0" indent="0" algn="l" rtl="0">
              <a:lnSpc>
                <a:spcPct val="115000"/>
              </a:lnSpc>
              <a:spcBef>
                <a:spcPts val="1200"/>
              </a:spcBef>
              <a:spcAft>
                <a:spcPts val="0"/>
              </a:spcAft>
              <a:buClr>
                <a:schemeClr val="dk1"/>
              </a:buClr>
              <a:buSzPts val="1100"/>
              <a:buFont typeface="Arial"/>
              <a:buNone/>
            </a:pPr>
            <a:r>
              <a:rPr lang="en-US" dirty="0"/>
              <a:t>The key idea is that if two users have similar ratings for some movies, then their latent factor vectors in this hidden space should be similar as well. Similarly, if two movies have similar ratings from users, then their latent factor vectors should be similar too.</a:t>
            </a:r>
          </a:p>
          <a:p>
            <a:pPr marL="0" lvl="0" indent="0" algn="l" rtl="0">
              <a:lnSpc>
                <a:spcPct val="115000"/>
              </a:lnSpc>
              <a:spcBef>
                <a:spcPts val="1200"/>
              </a:spcBef>
              <a:spcAft>
                <a:spcPts val="0"/>
              </a:spcAft>
              <a:buClr>
                <a:schemeClr val="dk1"/>
              </a:buClr>
              <a:buSzPts val="1100"/>
              <a:buFont typeface="Arial"/>
              <a:buNone/>
            </a:pPr>
            <a:r>
              <a:rPr lang="en-US" dirty="0"/>
              <a:t>Once the algorithm has learned these latent factor vectors, it can predict how a user would rate a movie they haven't seen yet by taking the dot product of the user's latent factor vector and the movie's latent factor vector. The predicted rating is then used to recommend movies to the user.</a:t>
            </a:r>
          </a:p>
          <a:p>
            <a:pPr marL="0" lvl="0" indent="0" algn="l" rtl="0">
              <a:lnSpc>
                <a:spcPct val="115000"/>
              </a:lnSpc>
              <a:spcBef>
                <a:spcPts val="1200"/>
              </a:spcBef>
              <a:spcAft>
                <a:spcPts val="0"/>
              </a:spcAft>
              <a:buClr>
                <a:schemeClr val="dk1"/>
              </a:buClr>
              <a:buSzPts val="1100"/>
              <a:buFont typeface="Arial"/>
              <a:buNone/>
            </a:pPr>
            <a:r>
              <a:rPr lang="en-US" dirty="0"/>
              <a:t>To train the ALS algorithm, it tries to minimize the difference between the predicted ratings and the actual ratings in the training data. This is done by adjusting the latent factor vectors until the difference is as small as possible</a:t>
            </a:r>
          </a:p>
          <a:p>
            <a:pPr marL="0" lvl="0" indent="0" algn="l" rtl="0">
              <a:spcBef>
                <a:spcPts val="1200"/>
              </a:spcBef>
              <a:spcAft>
                <a:spcPts val="0"/>
              </a:spcAft>
              <a:buNone/>
            </a:pPr>
            <a:endParaRPr lang="en-US" dirty="0"/>
          </a:p>
          <a:p>
            <a:endParaRPr lang="en-US" dirty="0"/>
          </a:p>
        </p:txBody>
      </p:sp>
      <p:sp>
        <p:nvSpPr>
          <p:cNvPr id="4" name="Slide Number Placeholder 3"/>
          <p:cNvSpPr>
            <a:spLocks noGrp="1"/>
          </p:cNvSpPr>
          <p:nvPr>
            <p:ph type="sldNum" sz="quarter" idx="5"/>
          </p:nvPr>
        </p:nvSpPr>
        <p:spPr/>
        <p:txBody>
          <a:bodyPr/>
          <a:lstStyle/>
          <a:p>
            <a:fld id="{457AE360-FF46-004C-BFD2-6B36BE4CBC0A}" type="slidenum">
              <a:rPr lang="en-US" smtClean="0"/>
              <a:t>11</a:t>
            </a:fld>
            <a:endParaRPr lang="en-US"/>
          </a:p>
        </p:txBody>
      </p:sp>
    </p:spTree>
    <p:extLst>
      <p:ext uri="{BB962C8B-B14F-4D97-AF65-F5344CB8AC3E}">
        <p14:creationId xmlns:p14="http://schemas.microsoft.com/office/powerpoint/2010/main" val="19275891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8" name="Picture 7" descr="A large green field with a building in the background&#10;&#10;Description automatically generated with medium confidence">
            <a:extLst>
              <a:ext uri="{FF2B5EF4-FFF2-40B4-BE49-F238E27FC236}">
                <a16:creationId xmlns:a16="http://schemas.microsoft.com/office/drawing/2014/main" id="{35E37DB1-8489-4BAC-21DB-8212C0DE24EE}"/>
              </a:ext>
            </a:extLst>
          </p:cNvPr>
          <p:cNvPicPr>
            <a:picLocks noChangeAspect="1"/>
          </p:cNvPicPr>
          <p:nvPr userDrawn="1"/>
        </p:nvPicPr>
        <p:blipFill>
          <a:blip r:embed="rId2"/>
          <a:stretch>
            <a:fillRect/>
          </a:stretch>
        </p:blipFill>
        <p:spPr>
          <a:xfrm>
            <a:off x="6070908" y="0"/>
            <a:ext cx="6121091" cy="6858000"/>
          </a:xfrm>
          <a:prstGeom prst="rect">
            <a:avLst/>
          </a:prstGeom>
        </p:spPr>
      </p:pic>
      <p:sp>
        <p:nvSpPr>
          <p:cNvPr id="4" name="Orange color field [design object]"/>
          <p:cNvSpPr/>
          <p:nvPr userDrawn="1"/>
        </p:nvSpPr>
        <p:spPr>
          <a:xfrm>
            <a:off x="0" y="0"/>
            <a:ext cx="6096000" cy="6858000"/>
          </a:xfrm>
          <a:prstGeom prst="rect">
            <a:avLst/>
          </a:prstGeom>
          <a:solidFill>
            <a:srgbClr val="D44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cNvSpPr>
            <a:spLocks noGrp="1"/>
          </p:cNvSpPr>
          <p:nvPr>
            <p:ph type="sldNum" sz="quarter" idx="10"/>
          </p:nvPr>
        </p:nvSpPr>
        <p:spPr>
          <a:xfrm>
            <a:off x="10980234" y="6325460"/>
            <a:ext cx="754565" cy="365125"/>
          </a:xfrm>
        </p:spPr>
        <p:txBody>
          <a:bodyPr/>
          <a:lstStyle/>
          <a:p>
            <a:fld id="{F343A32A-436A-8143-8894-653E98457856}" type="slidenum">
              <a:rPr lang="en-US" smtClean="0"/>
              <a:pPr/>
              <a:t>‹#›</a:t>
            </a:fld>
            <a:endParaRPr lang="en-US"/>
          </a:p>
        </p:txBody>
      </p:sp>
      <p:sp>
        <p:nvSpPr>
          <p:cNvPr id="2" name="Presentation Title"/>
          <p:cNvSpPr>
            <a:spLocks noGrp="1"/>
          </p:cNvSpPr>
          <p:nvPr>
            <p:ph type="title" hasCustomPrompt="1"/>
          </p:nvPr>
        </p:nvSpPr>
        <p:spPr>
          <a:xfrm>
            <a:off x="457200" y="2362200"/>
            <a:ext cx="5060092" cy="2444750"/>
          </a:xfrm>
          <a:prstGeom prst="rect">
            <a:avLst/>
          </a:prstGeom>
        </p:spPr>
        <p:txBody>
          <a:bodyPr/>
          <a:lstStyle>
            <a:lvl1pPr>
              <a:lnSpc>
                <a:spcPct val="100000"/>
              </a:lnSpc>
              <a:defRPr sz="4800">
                <a:latin typeface="Sherman Serif Book" charset="0"/>
                <a:ea typeface="Sherman Serif Book" charset="0"/>
                <a:cs typeface="Sherman Serif Book" charset="0"/>
              </a:defRPr>
            </a:lvl1pPr>
          </a:lstStyle>
          <a:p>
            <a:r>
              <a:rPr lang="en-US"/>
              <a:t>Click to edit Presentation Title</a:t>
            </a:r>
          </a:p>
        </p:txBody>
      </p:sp>
      <p:sp>
        <p:nvSpPr>
          <p:cNvPr id="20" name="Picture"/>
          <p:cNvSpPr>
            <a:spLocks noGrp="1"/>
          </p:cNvSpPr>
          <p:nvPr>
            <p:ph type="pic" sz="quarter" idx="15" hasCustomPrompt="1"/>
          </p:nvPr>
        </p:nvSpPr>
        <p:spPr>
          <a:xfrm>
            <a:off x="6091706" y="0"/>
            <a:ext cx="6100293" cy="6858000"/>
          </a:xfrm>
          <a:prstGeom prst="rect">
            <a:avLst/>
          </a:prstGeom>
        </p:spPr>
        <p:txBody>
          <a:bodyPr anchor="t"/>
          <a:lstStyle>
            <a:lvl1pPr marL="0" indent="0">
              <a:buNone/>
              <a:defRPr sz="1800" baseline="0">
                <a:latin typeface="Sherman Sans Book" charset="0"/>
                <a:ea typeface="Sherman Sans Book" charset="0"/>
                <a:cs typeface="Sherman Sans Book" charset="0"/>
              </a:defRPr>
            </a:lvl1pPr>
          </a:lstStyle>
          <a:p>
            <a:r>
              <a:rPr lang="en-US"/>
              <a:t>Drag photo here or click image icon to select a photo</a:t>
            </a:r>
          </a:p>
        </p:txBody>
      </p:sp>
      <p:sp>
        <p:nvSpPr>
          <p:cNvPr id="13" name="Presenter’s Name"/>
          <p:cNvSpPr>
            <a:spLocks noGrp="1"/>
          </p:cNvSpPr>
          <p:nvPr>
            <p:ph type="body" sz="quarter" idx="12" hasCustomPrompt="1"/>
          </p:nvPr>
        </p:nvSpPr>
        <p:spPr>
          <a:xfrm>
            <a:off x="457200" y="5181601"/>
            <a:ext cx="5060092" cy="360784"/>
          </a:xfrm>
          <a:prstGeom prst="rect">
            <a:avLst/>
          </a:prstGeom>
        </p:spPr>
        <p:txBody>
          <a:bodyPr/>
          <a:lstStyle>
            <a:lvl1pPr marL="0" indent="0">
              <a:lnSpc>
                <a:spcPct val="100000"/>
              </a:lnSpc>
              <a:spcBef>
                <a:spcPts val="0"/>
              </a:spcBef>
              <a:buNone/>
              <a:defRPr sz="2000" b="0" baseline="0">
                <a:solidFill>
                  <a:schemeClr val="bg1"/>
                </a:solidFill>
                <a:latin typeface="Sherman Sans Book" charset="0"/>
                <a:ea typeface="Sherman Sans Book" charset="0"/>
                <a:cs typeface="Sherman Sans Book"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Presenter’s Name </a:t>
            </a:r>
          </a:p>
        </p:txBody>
      </p:sp>
      <p:sp>
        <p:nvSpPr>
          <p:cNvPr id="15" name="Presenter’s Title"/>
          <p:cNvSpPr>
            <a:spLocks noGrp="1"/>
          </p:cNvSpPr>
          <p:nvPr>
            <p:ph type="body" sz="quarter" idx="14" hasCustomPrompt="1"/>
          </p:nvPr>
        </p:nvSpPr>
        <p:spPr>
          <a:xfrm>
            <a:off x="457200" y="5567346"/>
            <a:ext cx="5060092" cy="650730"/>
          </a:xfrm>
          <a:prstGeom prst="rect">
            <a:avLst/>
          </a:prstGeom>
        </p:spPr>
        <p:txBody>
          <a:bodyPr/>
          <a:lstStyle>
            <a:lvl1pPr marL="0" indent="0">
              <a:lnSpc>
                <a:spcPct val="100000"/>
              </a:lnSpc>
              <a:spcBef>
                <a:spcPts val="0"/>
              </a:spcBef>
              <a:buNone/>
              <a:defRPr sz="1400" b="0" i="1" baseline="0">
                <a:solidFill>
                  <a:schemeClr val="bg1"/>
                </a:solidFill>
                <a:latin typeface="Sherman Serif Book" charset="0"/>
                <a:ea typeface="Sherman Serif Book" charset="0"/>
                <a:cs typeface="Sherman Serif Book"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Presenter’s Title</a:t>
            </a:r>
          </a:p>
        </p:txBody>
      </p:sp>
      <p:pic>
        <p:nvPicPr>
          <p:cNvPr id="18" name="Syracuse University logo" descr="Official Syracuse University identity wordmark" title="Syracuse University"/>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3617" y="561560"/>
            <a:ext cx="2550368" cy="384302"/>
          </a:xfrm>
          <a:prstGeom prst="rect">
            <a:avLst/>
          </a:prstGeom>
        </p:spPr>
      </p:pic>
      <p:sp>
        <p:nvSpPr>
          <p:cNvPr id="7" name="Syracuse University Division Name"/>
          <p:cNvSpPr>
            <a:spLocks noGrp="1"/>
          </p:cNvSpPr>
          <p:nvPr>
            <p:ph type="body" sz="quarter" idx="19" hasCustomPrompt="1"/>
          </p:nvPr>
        </p:nvSpPr>
        <p:spPr>
          <a:xfrm>
            <a:off x="457200" y="914400"/>
            <a:ext cx="5060092" cy="612214"/>
          </a:xfrm>
          <a:prstGeom prst="rect">
            <a:avLst/>
          </a:prstGeom>
        </p:spPr>
        <p:txBody>
          <a:bodyPr/>
          <a:lstStyle>
            <a:lvl1pPr marL="0" indent="0">
              <a:lnSpc>
                <a:spcPct val="100000"/>
              </a:lnSpc>
              <a:buNone/>
              <a:defRPr sz="1400">
                <a:solidFill>
                  <a:schemeClr val="bg1"/>
                </a:solidFill>
                <a:latin typeface="Sherman Sans Book" charset="0"/>
                <a:ea typeface="Sherman Sans Book" charset="0"/>
                <a:cs typeface="Sherman Sans Book"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sz="1800" b="0" i="0" u="none" strike="noStrike" baseline="0" dirty="0">
                <a:solidFill>
                  <a:srgbClr val="FFFFFF"/>
                </a:solidFill>
                <a:latin typeface="Georgia" panose="02040502050405020303" pitchFamily="18" charset="0"/>
              </a:rPr>
              <a:t>School of Information Studies</a:t>
            </a:r>
            <a:endParaRPr lang="en-US" dirty="0"/>
          </a:p>
        </p:txBody>
      </p:sp>
      <p:sp>
        <p:nvSpPr>
          <p:cNvPr id="16" name="Date"/>
          <p:cNvSpPr>
            <a:spLocks noGrp="1"/>
          </p:cNvSpPr>
          <p:nvPr>
            <p:ph type="body" sz="quarter" idx="17" hasCustomPrompt="1"/>
          </p:nvPr>
        </p:nvSpPr>
        <p:spPr>
          <a:xfrm>
            <a:off x="457200" y="6369449"/>
            <a:ext cx="5060092" cy="250686"/>
          </a:xfrm>
          <a:prstGeom prst="rect">
            <a:avLst/>
          </a:prstGeom>
        </p:spPr>
        <p:txBody>
          <a:bodyPr/>
          <a:lstStyle>
            <a:lvl1pPr marL="0" indent="0">
              <a:lnSpc>
                <a:spcPct val="100000"/>
              </a:lnSpc>
              <a:spcBef>
                <a:spcPts val="0"/>
              </a:spcBef>
              <a:buNone/>
              <a:defRPr sz="1100" b="0" i="0" baseline="0">
                <a:solidFill>
                  <a:schemeClr val="bg1"/>
                </a:solidFill>
                <a:latin typeface="Sherman Sans Book" charset="0"/>
                <a:ea typeface="Sherman Sans Book" charset="0"/>
                <a:cs typeface="Sherman Sans Book"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DATE</a:t>
            </a:r>
          </a:p>
        </p:txBody>
      </p:sp>
      <p:cxnSp>
        <p:nvCxnSpPr>
          <p:cNvPr id="11" name="Hairline rule [design object]"/>
          <p:cNvCxnSpPr/>
          <p:nvPr userDrawn="1"/>
        </p:nvCxnSpPr>
        <p:spPr>
          <a:xfrm>
            <a:off x="562234" y="6196912"/>
            <a:ext cx="490563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49130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ing-Only">
    <p:spTree>
      <p:nvGrpSpPr>
        <p:cNvPr id="1" name=""/>
        <p:cNvGrpSpPr/>
        <p:nvPr/>
      </p:nvGrpSpPr>
      <p:grpSpPr>
        <a:xfrm>
          <a:off x="0" y="0"/>
          <a:ext cx="0" cy="0"/>
          <a:chOff x="0" y="0"/>
          <a:chExt cx="0" cy="0"/>
        </a:xfrm>
      </p:grpSpPr>
      <p:sp>
        <p:nvSpPr>
          <p:cNvPr id="15" name="White footer area [design object]"/>
          <p:cNvSpPr/>
          <p:nvPr userDrawn="1"/>
        </p:nvSpPr>
        <p:spPr>
          <a:xfrm>
            <a:off x="0" y="6196914"/>
            <a:ext cx="12192000" cy="661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cNvSpPr>
            <a:spLocks noGrp="1"/>
          </p:cNvSpPr>
          <p:nvPr>
            <p:ph type="sldNum" sz="quarter" idx="10"/>
          </p:nvPr>
        </p:nvSpPr>
        <p:spPr>
          <a:xfrm>
            <a:off x="10896018" y="6332717"/>
            <a:ext cx="838782" cy="365125"/>
          </a:xfrm>
        </p:spPr>
        <p:txBody>
          <a:bodyPr/>
          <a:lstStyle>
            <a:lvl1pPr>
              <a:defRPr b="0" i="0">
                <a:latin typeface="Sherman Sans Book" charset="0"/>
                <a:ea typeface="Sherman Sans Book" charset="0"/>
                <a:cs typeface="Sherman Sans Book" charset="0"/>
              </a:defRPr>
            </a:lvl1pPr>
          </a:lstStyle>
          <a:p>
            <a:fld id="{F343A32A-436A-8143-8894-653E98457856}" type="slidenum">
              <a:rPr lang="en-US" smtClean="0"/>
              <a:pPr/>
              <a:t>‹#›</a:t>
            </a:fld>
            <a:endParaRPr lang="en-US"/>
          </a:p>
        </p:txBody>
      </p:sp>
      <p:sp>
        <p:nvSpPr>
          <p:cNvPr id="4" name="Slide Title"/>
          <p:cNvSpPr>
            <a:spLocks noGrp="1"/>
          </p:cNvSpPr>
          <p:nvPr>
            <p:ph type="title"/>
          </p:nvPr>
        </p:nvSpPr>
        <p:spPr>
          <a:xfrm>
            <a:off x="457200" y="253938"/>
            <a:ext cx="11277600" cy="632988"/>
          </a:xfrm>
          <a:prstGeom prst="rect">
            <a:avLst/>
          </a:prstGeom>
        </p:spPr>
        <p:txBody>
          <a:bodyPr/>
          <a:lstStyle>
            <a:lvl1pPr>
              <a:defRPr>
                <a:latin typeface="Sherman Serif Book" charset="0"/>
                <a:ea typeface="Sherman Serif Book" charset="0"/>
                <a:cs typeface="Sherman Serif Book" charset="0"/>
              </a:defRPr>
            </a:lvl1pPr>
          </a:lstStyle>
          <a:p>
            <a:r>
              <a:rPr lang="en-US"/>
              <a:t>Click to edit Master title style</a:t>
            </a:r>
          </a:p>
        </p:txBody>
      </p:sp>
      <p:sp>
        <p:nvSpPr>
          <p:cNvPr id="5" name="Subtitle, if applicable"/>
          <p:cNvSpPr>
            <a:spLocks noGrp="1"/>
          </p:cNvSpPr>
          <p:nvPr>
            <p:ph sz="quarter" idx="16" hasCustomPrompt="1"/>
          </p:nvPr>
        </p:nvSpPr>
        <p:spPr>
          <a:xfrm>
            <a:off x="457200" y="1093152"/>
            <a:ext cx="10438818" cy="461230"/>
          </a:xfrm>
          <a:prstGeom prst="rect">
            <a:avLst/>
          </a:prstGeom>
        </p:spPr>
        <p:txBody>
          <a:bodyPr/>
          <a:lstStyle>
            <a:lvl1pPr marL="0" indent="0">
              <a:buNone/>
              <a:defRPr sz="2400" b="0" i="1">
                <a:solidFill>
                  <a:srgbClr val="3E3D3C"/>
                </a:solidFill>
                <a:latin typeface="Sherman Serif Book" charset="0"/>
                <a:ea typeface="Sherman Serif Book" charset="0"/>
                <a:cs typeface="Sherman Serif Book"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subtitle, if applicable</a:t>
            </a:r>
          </a:p>
        </p:txBody>
      </p:sp>
      <p:sp>
        <p:nvSpPr>
          <p:cNvPr id="12" name="Main slide content text"/>
          <p:cNvSpPr>
            <a:spLocks noGrp="1"/>
          </p:cNvSpPr>
          <p:nvPr>
            <p:ph type="body" sz="quarter" idx="17"/>
          </p:nvPr>
        </p:nvSpPr>
        <p:spPr>
          <a:xfrm>
            <a:off x="457200" y="1876680"/>
            <a:ext cx="10438818" cy="3781324"/>
          </a:xfrm>
          <a:prstGeom prst="rect">
            <a:avLst/>
          </a:prstGeom>
        </p:spPr>
        <p:txBody>
          <a:bodyPr/>
          <a:lstStyle>
            <a:lvl1pPr marL="0" indent="0">
              <a:buNone/>
              <a:defRPr sz="4400" b="0" i="0">
                <a:solidFill>
                  <a:srgbClr val="3E3D3C"/>
                </a:solidFill>
                <a:latin typeface="Sherman Sans Book" charset="0"/>
                <a:ea typeface="Sherman Sans Book" charset="0"/>
                <a:cs typeface="Sherman Sans Book" charset="0"/>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Edit Master text styles</a:t>
            </a:r>
          </a:p>
        </p:txBody>
      </p:sp>
      <p:pic>
        <p:nvPicPr>
          <p:cNvPr id="13" name="Syracuse University Logo" descr="Official Syracuse University identity wordmark"/>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8800" y="6417231"/>
            <a:ext cx="1363304" cy="173971"/>
          </a:xfrm>
          <a:prstGeom prst="rect">
            <a:avLst/>
          </a:prstGeom>
        </p:spPr>
      </p:pic>
      <p:sp>
        <p:nvSpPr>
          <p:cNvPr id="6" name="Division Name, if applicable"/>
          <p:cNvSpPr>
            <a:spLocks noGrp="1"/>
          </p:cNvSpPr>
          <p:nvPr>
            <p:ph type="body" sz="quarter" idx="18" hasCustomPrompt="1"/>
          </p:nvPr>
        </p:nvSpPr>
        <p:spPr>
          <a:xfrm>
            <a:off x="1988966" y="6334305"/>
            <a:ext cx="8907052" cy="363537"/>
          </a:xfrm>
          <a:prstGeom prst="rect">
            <a:avLst/>
          </a:prstGeom>
        </p:spPr>
        <p:txBody>
          <a:bodyPr anchor="ctr"/>
          <a:lstStyle>
            <a:lvl1pPr marL="0" indent="0">
              <a:buNone/>
              <a:defRPr sz="1100" b="0" i="0">
                <a:solidFill>
                  <a:srgbClr val="6F777D"/>
                </a:solidFill>
                <a:latin typeface="Sherman Sans Book" charset="0"/>
                <a:ea typeface="Sherman Sans Book" charset="0"/>
                <a:cs typeface="Sherman Sans Book" charset="0"/>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School of Information Studies</a:t>
            </a:r>
          </a:p>
        </p:txBody>
      </p:sp>
    </p:spTree>
    <p:extLst>
      <p:ext uri="{BB962C8B-B14F-4D97-AF65-F5344CB8AC3E}">
        <p14:creationId xmlns:p14="http://schemas.microsoft.com/office/powerpoint/2010/main" val="168820404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w/ Photo">
    <p:bg>
      <p:bgPr>
        <a:solidFill>
          <a:schemeClr val="bg1"/>
        </a:solidFill>
        <a:effectLst/>
      </p:bgPr>
    </p:bg>
    <p:spTree>
      <p:nvGrpSpPr>
        <p:cNvPr id="1" name=""/>
        <p:cNvGrpSpPr/>
        <p:nvPr/>
      </p:nvGrpSpPr>
      <p:grpSpPr>
        <a:xfrm>
          <a:off x="0" y="0"/>
          <a:ext cx="0" cy="0"/>
          <a:chOff x="0" y="0"/>
          <a:chExt cx="0" cy="0"/>
        </a:xfrm>
      </p:grpSpPr>
      <p:sp>
        <p:nvSpPr>
          <p:cNvPr id="4" name="Orange color field [design object]"/>
          <p:cNvSpPr/>
          <p:nvPr userDrawn="1"/>
        </p:nvSpPr>
        <p:spPr>
          <a:xfrm>
            <a:off x="0" y="0"/>
            <a:ext cx="6096000" cy="6858000"/>
          </a:xfrm>
          <a:prstGeom prst="rect">
            <a:avLst/>
          </a:prstGeom>
          <a:solidFill>
            <a:srgbClr val="D44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White footer area [design object]"/>
          <p:cNvSpPr/>
          <p:nvPr userDrawn="1"/>
        </p:nvSpPr>
        <p:spPr>
          <a:xfrm>
            <a:off x="0" y="6196914"/>
            <a:ext cx="12192000" cy="661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cNvSpPr>
            <a:spLocks noGrp="1"/>
          </p:cNvSpPr>
          <p:nvPr>
            <p:ph type="sldNum" sz="quarter" idx="10"/>
          </p:nvPr>
        </p:nvSpPr>
        <p:spPr>
          <a:xfrm>
            <a:off x="10896018" y="6332717"/>
            <a:ext cx="838782" cy="365125"/>
          </a:xfrm>
        </p:spPr>
        <p:txBody>
          <a:bodyPr/>
          <a:lstStyle>
            <a:lvl1pPr>
              <a:defRPr b="0" i="0">
                <a:latin typeface="Sherman Sans Book" charset="0"/>
                <a:ea typeface="Sherman Sans Book" charset="0"/>
                <a:cs typeface="Sherman Sans Book" charset="0"/>
              </a:defRPr>
            </a:lvl1pPr>
          </a:lstStyle>
          <a:p>
            <a:fld id="{F343A32A-436A-8143-8894-653E98457856}" type="slidenum">
              <a:rPr lang="en-US" smtClean="0"/>
              <a:pPr/>
              <a:t>‹#›</a:t>
            </a:fld>
            <a:endParaRPr lang="en-US"/>
          </a:p>
        </p:txBody>
      </p:sp>
      <p:sp>
        <p:nvSpPr>
          <p:cNvPr id="2" name="Section Title text"/>
          <p:cNvSpPr>
            <a:spLocks noGrp="1"/>
          </p:cNvSpPr>
          <p:nvPr>
            <p:ph type="title" hasCustomPrompt="1"/>
          </p:nvPr>
        </p:nvSpPr>
        <p:spPr>
          <a:xfrm>
            <a:off x="457200" y="2362200"/>
            <a:ext cx="5060092" cy="2444750"/>
          </a:xfrm>
          <a:prstGeom prst="rect">
            <a:avLst/>
          </a:prstGeom>
        </p:spPr>
        <p:txBody>
          <a:bodyPr/>
          <a:lstStyle>
            <a:lvl1pPr>
              <a:lnSpc>
                <a:spcPct val="100000"/>
              </a:lnSpc>
              <a:defRPr sz="4800" b="0" i="0">
                <a:latin typeface="Sherman Serif Book" charset="0"/>
                <a:ea typeface="Sherman Serif Book" charset="0"/>
                <a:cs typeface="Sherman Serif Book" charset="0"/>
              </a:defRPr>
            </a:lvl1pPr>
          </a:lstStyle>
          <a:p>
            <a:r>
              <a:rPr lang="en-US"/>
              <a:t>Click to edit Section Title</a:t>
            </a:r>
          </a:p>
        </p:txBody>
      </p:sp>
      <p:sp>
        <p:nvSpPr>
          <p:cNvPr id="9" name="Picture"/>
          <p:cNvSpPr>
            <a:spLocks noGrp="1"/>
          </p:cNvSpPr>
          <p:nvPr>
            <p:ph type="pic" sz="quarter" idx="14" hasCustomPrompt="1"/>
          </p:nvPr>
        </p:nvSpPr>
        <p:spPr>
          <a:xfrm>
            <a:off x="6096000" y="1"/>
            <a:ext cx="6096000" cy="6196913"/>
          </a:xfrm>
          <a:prstGeom prst="rect">
            <a:avLst/>
          </a:prstGeom>
        </p:spPr>
        <p:txBody>
          <a:bodyPr/>
          <a:lstStyle>
            <a:lvl1pPr marL="0" indent="0">
              <a:buNone/>
              <a:defRPr sz="1800" b="0" i="0">
                <a:latin typeface="Sherman Sans Book" charset="0"/>
                <a:ea typeface="Sherman Sans Book" charset="0"/>
                <a:cs typeface="Sherman Sans Book" charset="0"/>
              </a:defRPr>
            </a:lvl1pPr>
          </a:lstStyle>
          <a:p>
            <a:r>
              <a:rPr lang="en-US"/>
              <a:t>Drag photo here or click image icon to select a photo</a:t>
            </a:r>
          </a:p>
        </p:txBody>
      </p:sp>
      <p:pic>
        <p:nvPicPr>
          <p:cNvPr id="19" name="Syracuse University Logo" descr="Official Syracuse University identity wordmark"/>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8800" y="6417231"/>
            <a:ext cx="1363304" cy="173971"/>
          </a:xfrm>
          <a:prstGeom prst="rect">
            <a:avLst/>
          </a:prstGeom>
        </p:spPr>
      </p:pic>
      <p:sp>
        <p:nvSpPr>
          <p:cNvPr id="10" name="Division, if applicable"/>
          <p:cNvSpPr>
            <a:spLocks noGrp="1"/>
          </p:cNvSpPr>
          <p:nvPr>
            <p:ph type="body" sz="quarter" idx="15" hasCustomPrompt="1"/>
          </p:nvPr>
        </p:nvSpPr>
        <p:spPr>
          <a:xfrm>
            <a:off x="1988966" y="6335892"/>
            <a:ext cx="8907052" cy="365125"/>
          </a:xfrm>
          <a:prstGeom prst="rect">
            <a:avLst/>
          </a:prstGeom>
        </p:spPr>
        <p:txBody>
          <a:bodyPr anchor="ctr"/>
          <a:lstStyle>
            <a:lvl1pPr marL="0" indent="0">
              <a:buNone/>
              <a:defRPr sz="1100" b="0" i="0" baseline="0">
                <a:solidFill>
                  <a:srgbClr val="6F777D"/>
                </a:solidFill>
                <a:latin typeface="Sherman Sans Book" charset="0"/>
                <a:ea typeface="Sherman Sans Book" charset="0"/>
                <a:cs typeface="Sherman Sans Book" charset="0"/>
              </a:defRPr>
            </a:lvl1pPr>
          </a:lstStyle>
          <a:p>
            <a:pPr lvl="0"/>
            <a:r>
              <a:rPr lang="en-US" dirty="0"/>
              <a:t>School of Information Studies</a:t>
            </a: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no photo)">
    <p:bg>
      <p:bgPr>
        <a:solidFill>
          <a:schemeClr val="bg1"/>
        </a:solidFill>
        <a:effectLst/>
      </p:bgPr>
    </p:bg>
    <p:spTree>
      <p:nvGrpSpPr>
        <p:cNvPr id="1" name=""/>
        <p:cNvGrpSpPr/>
        <p:nvPr/>
      </p:nvGrpSpPr>
      <p:grpSpPr>
        <a:xfrm>
          <a:off x="0" y="0"/>
          <a:ext cx="0" cy="0"/>
          <a:chOff x="0" y="0"/>
          <a:chExt cx="0" cy="0"/>
        </a:xfrm>
      </p:grpSpPr>
      <p:sp>
        <p:nvSpPr>
          <p:cNvPr id="4" name="Orange color field [design object]"/>
          <p:cNvSpPr/>
          <p:nvPr userDrawn="1"/>
        </p:nvSpPr>
        <p:spPr>
          <a:xfrm>
            <a:off x="0" y="0"/>
            <a:ext cx="12192000" cy="6196914"/>
          </a:xfrm>
          <a:prstGeom prst="rect">
            <a:avLst/>
          </a:prstGeom>
          <a:solidFill>
            <a:srgbClr val="D44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White footer area [design object]"/>
          <p:cNvSpPr/>
          <p:nvPr userDrawn="1"/>
        </p:nvSpPr>
        <p:spPr>
          <a:xfrm>
            <a:off x="0" y="6196914"/>
            <a:ext cx="12192000" cy="661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cNvSpPr>
            <a:spLocks noGrp="1"/>
          </p:cNvSpPr>
          <p:nvPr>
            <p:ph type="sldNum" sz="quarter" idx="10"/>
          </p:nvPr>
        </p:nvSpPr>
        <p:spPr>
          <a:xfrm>
            <a:off x="10896018" y="6332717"/>
            <a:ext cx="838782" cy="365125"/>
          </a:xfrm>
        </p:spPr>
        <p:txBody>
          <a:bodyPr/>
          <a:lstStyle>
            <a:lvl1pPr>
              <a:defRPr b="0" i="0">
                <a:latin typeface="Sherman Sans Book" charset="0"/>
                <a:ea typeface="Sherman Sans Book" charset="0"/>
                <a:cs typeface="Sherman Sans Book" charset="0"/>
              </a:defRPr>
            </a:lvl1pPr>
          </a:lstStyle>
          <a:p>
            <a:fld id="{F343A32A-436A-8143-8894-653E98457856}" type="slidenum">
              <a:rPr lang="en-US" smtClean="0"/>
              <a:pPr/>
              <a:t>‹#›</a:t>
            </a:fld>
            <a:endParaRPr lang="en-US"/>
          </a:p>
        </p:txBody>
      </p:sp>
      <p:sp>
        <p:nvSpPr>
          <p:cNvPr id="2" name="Section Title text"/>
          <p:cNvSpPr>
            <a:spLocks noGrp="1"/>
          </p:cNvSpPr>
          <p:nvPr>
            <p:ph type="title" hasCustomPrompt="1"/>
          </p:nvPr>
        </p:nvSpPr>
        <p:spPr>
          <a:xfrm>
            <a:off x="457200" y="2362200"/>
            <a:ext cx="10438818" cy="2444750"/>
          </a:xfrm>
          <a:prstGeom prst="rect">
            <a:avLst/>
          </a:prstGeom>
        </p:spPr>
        <p:txBody>
          <a:bodyPr/>
          <a:lstStyle>
            <a:lvl1pPr>
              <a:lnSpc>
                <a:spcPct val="100000"/>
              </a:lnSpc>
              <a:defRPr sz="4800">
                <a:latin typeface="Sherman Serif Book" charset="0"/>
                <a:ea typeface="Sherman Serif Book" charset="0"/>
                <a:cs typeface="Sherman Serif Book" charset="0"/>
              </a:defRPr>
            </a:lvl1pPr>
          </a:lstStyle>
          <a:p>
            <a:r>
              <a:rPr lang="en-US"/>
              <a:t>Click to edit Section Title</a:t>
            </a:r>
          </a:p>
        </p:txBody>
      </p:sp>
      <p:pic>
        <p:nvPicPr>
          <p:cNvPr id="11" name="Syracuse University logo" descr="Official Syracuse University identity wordmark"/>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8800" y="6417231"/>
            <a:ext cx="1363304" cy="173971"/>
          </a:xfrm>
          <a:prstGeom prst="rect">
            <a:avLst/>
          </a:prstGeom>
        </p:spPr>
      </p:pic>
      <p:sp>
        <p:nvSpPr>
          <p:cNvPr id="8" name="Division, if applicable"/>
          <p:cNvSpPr>
            <a:spLocks noGrp="1"/>
          </p:cNvSpPr>
          <p:nvPr>
            <p:ph type="body" sz="quarter" idx="15" hasCustomPrompt="1"/>
          </p:nvPr>
        </p:nvSpPr>
        <p:spPr>
          <a:xfrm>
            <a:off x="1988966" y="6335892"/>
            <a:ext cx="8907052" cy="365125"/>
          </a:xfrm>
          <a:prstGeom prst="rect">
            <a:avLst/>
          </a:prstGeom>
        </p:spPr>
        <p:txBody>
          <a:bodyPr anchor="ctr"/>
          <a:lstStyle>
            <a:lvl1pPr marL="0" indent="0">
              <a:buNone/>
              <a:defRPr sz="1100" b="0" i="0" baseline="0">
                <a:solidFill>
                  <a:srgbClr val="6F777D"/>
                </a:solidFill>
                <a:latin typeface="Sherman Sans Book" charset="0"/>
                <a:ea typeface="Sherman Sans Book" charset="0"/>
                <a:cs typeface="Sherman Sans Book" charset="0"/>
              </a:defRPr>
            </a:lvl1pPr>
          </a:lstStyle>
          <a:p>
            <a:pPr lvl="0"/>
            <a:r>
              <a:rPr lang="en-US" dirty="0"/>
              <a:t>School of Information Studies</a:t>
            </a: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ing w/ Bullets + Photo">
    <p:spTree>
      <p:nvGrpSpPr>
        <p:cNvPr id="1" name=""/>
        <p:cNvGrpSpPr/>
        <p:nvPr/>
      </p:nvGrpSpPr>
      <p:grpSpPr>
        <a:xfrm>
          <a:off x="0" y="0"/>
          <a:ext cx="0" cy="0"/>
          <a:chOff x="0" y="0"/>
          <a:chExt cx="0" cy="0"/>
        </a:xfrm>
      </p:grpSpPr>
      <p:sp>
        <p:nvSpPr>
          <p:cNvPr id="17" name="White footer area [design object]"/>
          <p:cNvSpPr/>
          <p:nvPr userDrawn="1"/>
        </p:nvSpPr>
        <p:spPr>
          <a:xfrm>
            <a:off x="0" y="6196914"/>
            <a:ext cx="12192000" cy="661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cNvSpPr>
            <a:spLocks noGrp="1"/>
          </p:cNvSpPr>
          <p:nvPr>
            <p:ph type="sldNum" sz="quarter" idx="10"/>
          </p:nvPr>
        </p:nvSpPr>
        <p:spPr>
          <a:xfrm>
            <a:off x="10896018" y="6332717"/>
            <a:ext cx="838782" cy="365125"/>
          </a:xfrm>
        </p:spPr>
        <p:txBody>
          <a:bodyPr/>
          <a:lstStyle>
            <a:lvl1pPr>
              <a:defRPr b="0" i="0">
                <a:latin typeface="Sherman Sans Book" charset="0"/>
                <a:ea typeface="Sherman Sans Book" charset="0"/>
                <a:cs typeface="Sherman Sans Book" charset="0"/>
              </a:defRPr>
            </a:lvl1pPr>
          </a:lstStyle>
          <a:p>
            <a:fld id="{F343A32A-436A-8143-8894-653E98457856}" type="slidenum">
              <a:rPr lang="en-US" smtClean="0"/>
              <a:pPr/>
              <a:t>‹#›</a:t>
            </a:fld>
            <a:endParaRPr lang="en-US"/>
          </a:p>
        </p:txBody>
      </p:sp>
      <p:sp>
        <p:nvSpPr>
          <p:cNvPr id="10" name="Slide Title"/>
          <p:cNvSpPr>
            <a:spLocks noGrp="1"/>
          </p:cNvSpPr>
          <p:nvPr>
            <p:ph type="title"/>
          </p:nvPr>
        </p:nvSpPr>
        <p:spPr>
          <a:xfrm>
            <a:off x="457200" y="253938"/>
            <a:ext cx="11277600" cy="632988"/>
          </a:xfrm>
          <a:prstGeom prst="rect">
            <a:avLst/>
          </a:prstGeom>
        </p:spPr>
        <p:txBody>
          <a:bodyPr/>
          <a:lstStyle>
            <a:lvl1pPr>
              <a:defRPr b="0" i="0">
                <a:latin typeface="Sherman Serif Book" charset="0"/>
                <a:ea typeface="Sherman Serif Book" charset="0"/>
                <a:cs typeface="Sherman Serif Book" charset="0"/>
              </a:defRPr>
            </a:lvl1pPr>
          </a:lstStyle>
          <a:p>
            <a:r>
              <a:rPr lang="en-US"/>
              <a:t>Click to edit Master title style</a:t>
            </a:r>
          </a:p>
        </p:txBody>
      </p:sp>
      <p:sp>
        <p:nvSpPr>
          <p:cNvPr id="13" name="Subtitle, if applicable"/>
          <p:cNvSpPr>
            <a:spLocks noGrp="1"/>
          </p:cNvSpPr>
          <p:nvPr>
            <p:ph sz="quarter" idx="17" hasCustomPrompt="1"/>
          </p:nvPr>
        </p:nvSpPr>
        <p:spPr>
          <a:xfrm>
            <a:off x="457200" y="1093152"/>
            <a:ext cx="5401434" cy="461230"/>
          </a:xfrm>
          <a:prstGeom prst="rect">
            <a:avLst/>
          </a:prstGeom>
        </p:spPr>
        <p:txBody>
          <a:bodyPr/>
          <a:lstStyle>
            <a:lvl1pPr marL="0" indent="0">
              <a:buNone/>
              <a:defRPr sz="2400" b="0" i="1">
                <a:solidFill>
                  <a:srgbClr val="3E3D3C"/>
                </a:solidFill>
                <a:latin typeface="Sherman Serif Book" charset="0"/>
                <a:ea typeface="Sherman Serif Book" charset="0"/>
                <a:cs typeface="Sherman Serif Book"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subtitle, if applicable</a:t>
            </a:r>
          </a:p>
        </p:txBody>
      </p:sp>
      <p:sp>
        <p:nvSpPr>
          <p:cNvPr id="5" name="Text Placeholder 4"/>
          <p:cNvSpPr>
            <a:spLocks noGrp="1"/>
          </p:cNvSpPr>
          <p:nvPr>
            <p:ph type="body" sz="quarter" idx="18"/>
          </p:nvPr>
        </p:nvSpPr>
        <p:spPr>
          <a:xfrm>
            <a:off x="457200" y="1844691"/>
            <a:ext cx="5401434" cy="3512237"/>
          </a:xfrm>
          <a:prstGeom prst="rect">
            <a:avLst/>
          </a:prstGeom>
        </p:spPr>
        <p:txBody>
          <a:bodyPr/>
          <a:lstStyle>
            <a:lvl1pPr marL="0" indent="0">
              <a:spcAft>
                <a:spcPts val="600"/>
              </a:spcAft>
              <a:buNone/>
              <a:defRPr b="0" i="0">
                <a:solidFill>
                  <a:srgbClr val="3E3D3C"/>
                </a:solidFill>
                <a:latin typeface="Sherman Sans Book" charset="0"/>
                <a:ea typeface="Sherman Sans Book" charset="0"/>
                <a:cs typeface="Sherman Sans Book" charset="0"/>
              </a:defRPr>
            </a:lvl1pPr>
            <a:lvl2pPr>
              <a:buSzPct val="60000"/>
              <a:defRPr b="0" i="0">
                <a:solidFill>
                  <a:srgbClr val="3E3D3C"/>
                </a:solidFill>
                <a:latin typeface="Sherman Sans Book" charset="0"/>
                <a:ea typeface="Sherman Sans Book" charset="0"/>
                <a:cs typeface="Sherman Sans Book" charset="0"/>
              </a:defRPr>
            </a:lvl2pPr>
            <a:lvl3pPr>
              <a:buSzPct val="60000"/>
              <a:defRPr b="0" i="0">
                <a:solidFill>
                  <a:srgbClr val="3E3D3C"/>
                </a:solidFill>
                <a:latin typeface="Sherman Sans Book" charset="0"/>
                <a:ea typeface="Sherman Sans Book" charset="0"/>
                <a:cs typeface="Sherman Sans Book" charset="0"/>
              </a:defRPr>
            </a:lvl3pPr>
            <a:lvl4pPr>
              <a:buSzPct val="60000"/>
              <a:defRPr b="0" i="0">
                <a:solidFill>
                  <a:srgbClr val="3E3D3C"/>
                </a:solidFill>
                <a:latin typeface="Sherman Sans Book" charset="0"/>
                <a:ea typeface="Sherman Sans Book" charset="0"/>
                <a:cs typeface="Sherman Sans Book" charset="0"/>
              </a:defRPr>
            </a:lvl4pPr>
            <a:lvl5pPr>
              <a:buSzPct val="60000"/>
              <a:defRPr b="0" i="0">
                <a:solidFill>
                  <a:srgbClr val="3E3D3C"/>
                </a:solidFill>
                <a:latin typeface="Sherman Sans Book" charset="0"/>
                <a:ea typeface="Sherman Sans Book" charset="0"/>
                <a:cs typeface="Sherman Sans Book"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cNvSpPr>
            <a:spLocks noGrp="1"/>
          </p:cNvSpPr>
          <p:nvPr>
            <p:ph type="pic" sz="quarter" idx="14" hasCustomPrompt="1"/>
          </p:nvPr>
        </p:nvSpPr>
        <p:spPr>
          <a:xfrm>
            <a:off x="6096000" y="914401"/>
            <a:ext cx="6096000" cy="5282514"/>
          </a:xfrm>
          <a:prstGeom prst="rect">
            <a:avLst/>
          </a:prstGeom>
        </p:spPr>
        <p:txBody>
          <a:bodyPr/>
          <a:lstStyle>
            <a:lvl1pPr marL="0" indent="0">
              <a:buNone/>
              <a:defRPr sz="1800" b="0" i="0">
                <a:latin typeface="Sherman Sans Book" charset="0"/>
                <a:ea typeface="Sherman Sans Book" charset="0"/>
                <a:cs typeface="Sherman Sans Book" charset="0"/>
              </a:defRPr>
            </a:lvl1pPr>
          </a:lstStyle>
          <a:p>
            <a:r>
              <a:rPr lang="en-US"/>
              <a:t>Drag photo here or click image icon to select a photo</a:t>
            </a:r>
          </a:p>
        </p:txBody>
      </p:sp>
      <p:pic>
        <p:nvPicPr>
          <p:cNvPr id="11" name="Syracuse University logo" descr="Official Syracuse University identity wordmark"/>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8800" y="6417231"/>
            <a:ext cx="1363304" cy="173971"/>
          </a:xfrm>
          <a:prstGeom prst="rect">
            <a:avLst/>
          </a:prstGeom>
        </p:spPr>
      </p:pic>
      <p:sp>
        <p:nvSpPr>
          <p:cNvPr id="14" name="Division Name, if applicable"/>
          <p:cNvSpPr>
            <a:spLocks noGrp="1"/>
          </p:cNvSpPr>
          <p:nvPr>
            <p:ph type="body" sz="quarter" idx="19" hasCustomPrompt="1"/>
          </p:nvPr>
        </p:nvSpPr>
        <p:spPr>
          <a:xfrm>
            <a:off x="1988966" y="6334305"/>
            <a:ext cx="8907052" cy="363537"/>
          </a:xfrm>
          <a:prstGeom prst="rect">
            <a:avLst/>
          </a:prstGeom>
        </p:spPr>
        <p:txBody>
          <a:bodyPr anchor="ctr"/>
          <a:lstStyle>
            <a:lvl1pPr marL="0" indent="0">
              <a:buNone/>
              <a:defRPr sz="1100" b="0" i="0">
                <a:solidFill>
                  <a:srgbClr val="6F777D"/>
                </a:solidFill>
                <a:latin typeface="Sherman Sans Book" charset="0"/>
                <a:ea typeface="Sherman Sans Book" charset="0"/>
                <a:cs typeface="Sherman Sans Book" charset="0"/>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School of Information Studies</a:t>
            </a: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ing w/ Bullets (no photo)">
    <p:spTree>
      <p:nvGrpSpPr>
        <p:cNvPr id="1" name=""/>
        <p:cNvGrpSpPr/>
        <p:nvPr/>
      </p:nvGrpSpPr>
      <p:grpSpPr>
        <a:xfrm>
          <a:off x="0" y="0"/>
          <a:ext cx="0" cy="0"/>
          <a:chOff x="0" y="0"/>
          <a:chExt cx="0" cy="0"/>
        </a:xfrm>
      </p:grpSpPr>
      <p:sp>
        <p:nvSpPr>
          <p:cNvPr id="12" name="White footer area [design object]"/>
          <p:cNvSpPr/>
          <p:nvPr userDrawn="1"/>
        </p:nvSpPr>
        <p:spPr>
          <a:xfrm>
            <a:off x="0" y="6196914"/>
            <a:ext cx="12192000" cy="661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cNvSpPr>
            <a:spLocks noGrp="1"/>
          </p:cNvSpPr>
          <p:nvPr>
            <p:ph type="sldNum" sz="quarter" idx="10"/>
          </p:nvPr>
        </p:nvSpPr>
        <p:spPr>
          <a:xfrm>
            <a:off x="10896018" y="6332717"/>
            <a:ext cx="838782" cy="365125"/>
          </a:xfrm>
        </p:spPr>
        <p:txBody>
          <a:bodyPr/>
          <a:lstStyle>
            <a:lvl1pPr>
              <a:defRPr b="0" i="0">
                <a:latin typeface="Sherman Sans Book" charset="0"/>
                <a:ea typeface="Sherman Sans Book" charset="0"/>
                <a:cs typeface="Sherman Sans Book" charset="0"/>
              </a:defRPr>
            </a:lvl1pPr>
          </a:lstStyle>
          <a:p>
            <a:fld id="{F343A32A-436A-8143-8894-653E98457856}" type="slidenum">
              <a:rPr lang="en-US" smtClean="0"/>
              <a:pPr/>
              <a:t>‹#›</a:t>
            </a:fld>
            <a:endParaRPr lang="en-US"/>
          </a:p>
        </p:txBody>
      </p:sp>
      <p:sp>
        <p:nvSpPr>
          <p:cNvPr id="16" name="Slide Title"/>
          <p:cNvSpPr>
            <a:spLocks noGrp="1"/>
          </p:cNvSpPr>
          <p:nvPr>
            <p:ph type="title"/>
          </p:nvPr>
        </p:nvSpPr>
        <p:spPr>
          <a:xfrm>
            <a:off x="457200" y="253938"/>
            <a:ext cx="11277600" cy="632988"/>
          </a:xfrm>
          <a:prstGeom prst="rect">
            <a:avLst/>
          </a:prstGeom>
        </p:spPr>
        <p:txBody>
          <a:bodyPr/>
          <a:lstStyle>
            <a:lvl1pPr>
              <a:defRPr b="0" i="0">
                <a:latin typeface="Sherman Serif Book" charset="0"/>
                <a:ea typeface="Sherman Serif Book" charset="0"/>
                <a:cs typeface="Sherman Serif Book" charset="0"/>
              </a:defRPr>
            </a:lvl1pPr>
          </a:lstStyle>
          <a:p>
            <a:r>
              <a:rPr lang="en-US"/>
              <a:t>Click to edit Master title style</a:t>
            </a:r>
          </a:p>
        </p:txBody>
      </p:sp>
      <p:sp>
        <p:nvSpPr>
          <p:cNvPr id="17" name="Subtitle, if applicable"/>
          <p:cNvSpPr>
            <a:spLocks noGrp="1"/>
          </p:cNvSpPr>
          <p:nvPr>
            <p:ph sz="quarter" idx="17" hasCustomPrompt="1"/>
          </p:nvPr>
        </p:nvSpPr>
        <p:spPr>
          <a:xfrm>
            <a:off x="457200" y="1093152"/>
            <a:ext cx="5401434" cy="461230"/>
          </a:xfrm>
          <a:prstGeom prst="rect">
            <a:avLst/>
          </a:prstGeom>
        </p:spPr>
        <p:txBody>
          <a:bodyPr/>
          <a:lstStyle>
            <a:lvl1pPr marL="0" indent="0">
              <a:buNone/>
              <a:defRPr sz="2400" b="0" i="1">
                <a:solidFill>
                  <a:srgbClr val="3E3D3C"/>
                </a:solidFill>
                <a:latin typeface="Sherman Serif Book" charset="0"/>
                <a:ea typeface="Sherman Serif Book" charset="0"/>
                <a:cs typeface="Sherman Serif Book"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subtitle, if applicable</a:t>
            </a:r>
          </a:p>
        </p:txBody>
      </p:sp>
      <p:sp>
        <p:nvSpPr>
          <p:cNvPr id="18" name="Bullet List text"/>
          <p:cNvSpPr>
            <a:spLocks noGrp="1"/>
          </p:cNvSpPr>
          <p:nvPr>
            <p:ph type="body" sz="quarter" idx="18"/>
          </p:nvPr>
        </p:nvSpPr>
        <p:spPr>
          <a:xfrm>
            <a:off x="468931" y="1816100"/>
            <a:ext cx="11265868" cy="3512237"/>
          </a:xfrm>
          <a:prstGeom prst="rect">
            <a:avLst/>
          </a:prstGeom>
        </p:spPr>
        <p:txBody>
          <a:bodyPr/>
          <a:lstStyle>
            <a:lvl1pPr marL="0" indent="0">
              <a:spcAft>
                <a:spcPts val="600"/>
              </a:spcAft>
              <a:buSzPct val="60000"/>
              <a:buFont typeface="Arial" charset="0"/>
              <a:buNone/>
              <a:defRPr sz="3600">
                <a:solidFill>
                  <a:srgbClr val="3E3D3C"/>
                </a:solidFill>
                <a:latin typeface="Sherman Sans Book" charset="0"/>
                <a:ea typeface="Sherman Sans Book" charset="0"/>
                <a:cs typeface="Sherman Sans Book" charset="0"/>
              </a:defRPr>
            </a:lvl1pPr>
            <a:lvl2pPr>
              <a:buSzPct val="60000"/>
              <a:defRPr sz="3200" baseline="0">
                <a:solidFill>
                  <a:srgbClr val="3E3D3C"/>
                </a:solidFill>
                <a:latin typeface="Sherman Sans Book" charset="0"/>
                <a:ea typeface="Sherman Sans Book" charset="0"/>
                <a:cs typeface="Sherman Sans Book" charset="0"/>
              </a:defRPr>
            </a:lvl2pPr>
            <a:lvl3pPr>
              <a:buSzPct val="60000"/>
              <a:defRPr sz="2400">
                <a:solidFill>
                  <a:srgbClr val="3E3D3C"/>
                </a:solidFill>
                <a:latin typeface="Sherman Sans Book" charset="0"/>
                <a:ea typeface="Sherman Sans Book" charset="0"/>
                <a:cs typeface="Sherman Sans Book" charset="0"/>
              </a:defRPr>
            </a:lvl3pPr>
            <a:lvl4pPr>
              <a:buSzPct val="60000"/>
              <a:defRPr sz="2000">
                <a:solidFill>
                  <a:srgbClr val="3E3D3C"/>
                </a:solidFill>
                <a:latin typeface="Sherman Sans Book" charset="0"/>
                <a:ea typeface="Sherman Sans Book" charset="0"/>
                <a:cs typeface="Sherman Sans Book" charset="0"/>
              </a:defRPr>
            </a:lvl4pPr>
            <a:lvl5pPr>
              <a:buSzPct val="60000"/>
              <a:defRPr sz="2000">
                <a:solidFill>
                  <a:srgbClr val="3E3D3C"/>
                </a:solidFill>
                <a:latin typeface="Sherman Sans Book" charset="0"/>
                <a:ea typeface="Sherman Sans Book" charset="0"/>
                <a:cs typeface="Sherman Sans Book"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20" name="Syracuse University logo" descr="Official Syracuse University identity wordmark"/>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8800" y="6417231"/>
            <a:ext cx="1363304" cy="173971"/>
          </a:xfrm>
          <a:prstGeom prst="rect">
            <a:avLst/>
          </a:prstGeom>
        </p:spPr>
      </p:pic>
      <p:sp>
        <p:nvSpPr>
          <p:cNvPr id="11" name="Division Name, if applicable"/>
          <p:cNvSpPr>
            <a:spLocks noGrp="1"/>
          </p:cNvSpPr>
          <p:nvPr>
            <p:ph type="body" sz="quarter" idx="19" hasCustomPrompt="1"/>
          </p:nvPr>
        </p:nvSpPr>
        <p:spPr>
          <a:xfrm>
            <a:off x="1988966" y="6334305"/>
            <a:ext cx="8907052" cy="363537"/>
          </a:xfrm>
          <a:prstGeom prst="rect">
            <a:avLst/>
          </a:prstGeom>
        </p:spPr>
        <p:txBody>
          <a:bodyPr anchor="ctr"/>
          <a:lstStyle>
            <a:lvl1pPr marL="0" indent="0">
              <a:buNone/>
              <a:defRPr sz="1100" b="0" i="0">
                <a:solidFill>
                  <a:srgbClr val="6F777D"/>
                </a:solidFill>
                <a:latin typeface="Sherman Sans Book" charset="0"/>
                <a:ea typeface="Sherman Sans Book" charset="0"/>
                <a:cs typeface="Sherman Sans Book" charset="0"/>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School of Information Studies</a:t>
            </a: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arge Photo w/ Sidebar">
    <p:bg>
      <p:bgRef idx="1001">
        <a:schemeClr val="bg1"/>
      </p:bgRef>
    </p:bg>
    <p:spTree>
      <p:nvGrpSpPr>
        <p:cNvPr id="1" name=""/>
        <p:cNvGrpSpPr/>
        <p:nvPr/>
      </p:nvGrpSpPr>
      <p:grpSpPr>
        <a:xfrm>
          <a:off x="0" y="0"/>
          <a:ext cx="0" cy="0"/>
          <a:chOff x="0" y="0"/>
          <a:chExt cx="0" cy="0"/>
        </a:xfrm>
      </p:grpSpPr>
      <p:sp>
        <p:nvSpPr>
          <p:cNvPr id="3" name="Orange color field [design object]"/>
          <p:cNvSpPr/>
          <p:nvPr userDrawn="1"/>
        </p:nvSpPr>
        <p:spPr>
          <a:xfrm>
            <a:off x="8645302" y="0"/>
            <a:ext cx="3546699" cy="6196914"/>
          </a:xfrm>
          <a:prstGeom prst="rect">
            <a:avLst/>
          </a:prstGeom>
          <a:solidFill>
            <a:srgbClr val="D44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White footer area [design object]"/>
          <p:cNvSpPr/>
          <p:nvPr userDrawn="1"/>
        </p:nvSpPr>
        <p:spPr>
          <a:xfrm>
            <a:off x="0" y="6196914"/>
            <a:ext cx="12192000" cy="661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cNvSpPr>
            <a:spLocks noGrp="1"/>
          </p:cNvSpPr>
          <p:nvPr>
            <p:ph type="sldNum" sz="quarter" idx="10"/>
          </p:nvPr>
        </p:nvSpPr>
        <p:spPr>
          <a:xfrm>
            <a:off x="10896018" y="6332717"/>
            <a:ext cx="838782" cy="365125"/>
          </a:xfrm>
        </p:spPr>
        <p:txBody>
          <a:bodyPr/>
          <a:lstStyle>
            <a:lvl1pPr>
              <a:defRPr b="0" i="0">
                <a:latin typeface="Sherman Sans Book" charset="0"/>
                <a:ea typeface="Sherman Sans Book" charset="0"/>
                <a:cs typeface="Sherman Sans Book" charset="0"/>
              </a:defRPr>
            </a:lvl1pPr>
          </a:lstStyle>
          <a:p>
            <a:fld id="{F343A32A-436A-8143-8894-653E98457856}" type="slidenum">
              <a:rPr lang="en-US" smtClean="0"/>
              <a:pPr/>
              <a:t>‹#›</a:t>
            </a:fld>
            <a:endParaRPr lang="en-US"/>
          </a:p>
        </p:txBody>
      </p:sp>
      <p:sp>
        <p:nvSpPr>
          <p:cNvPr id="9" name="Picture"/>
          <p:cNvSpPr>
            <a:spLocks noGrp="1"/>
          </p:cNvSpPr>
          <p:nvPr>
            <p:ph type="pic" sz="quarter" idx="15" hasCustomPrompt="1"/>
          </p:nvPr>
        </p:nvSpPr>
        <p:spPr>
          <a:xfrm>
            <a:off x="1" y="0"/>
            <a:ext cx="8645302" cy="6196914"/>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sz="1800" b="0" i="0">
                <a:latin typeface="Sherman Sans Book" charset="0"/>
                <a:ea typeface="Sherman Sans Book" charset="0"/>
                <a:cs typeface="Sherman Sans Book"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a:t>Drag photo here or click image icon to select a photo</a:t>
            </a:r>
          </a:p>
        </p:txBody>
      </p:sp>
      <p:pic>
        <p:nvPicPr>
          <p:cNvPr id="22" name="Syracuse University logo" descr="Official Syracuse University identity wordmark"/>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8800" y="6417231"/>
            <a:ext cx="1363304" cy="173971"/>
          </a:xfrm>
          <a:prstGeom prst="rect">
            <a:avLst/>
          </a:prstGeom>
        </p:spPr>
      </p:pic>
      <p:sp>
        <p:nvSpPr>
          <p:cNvPr id="13" name="Title"/>
          <p:cNvSpPr>
            <a:spLocks noGrp="1"/>
          </p:cNvSpPr>
          <p:nvPr>
            <p:ph type="title" hasCustomPrompt="1"/>
          </p:nvPr>
        </p:nvSpPr>
        <p:spPr>
          <a:xfrm>
            <a:off x="8839201" y="914399"/>
            <a:ext cx="2895598" cy="1120141"/>
          </a:xfrm>
          <a:prstGeom prst="rect">
            <a:avLst/>
          </a:prstGeom>
        </p:spPr>
        <p:txBody>
          <a:bodyPr/>
          <a:lstStyle>
            <a:lvl1pPr>
              <a:lnSpc>
                <a:spcPct val="100000"/>
              </a:lnSpc>
              <a:defRPr sz="2400" b="0" i="0" baseline="0">
                <a:solidFill>
                  <a:schemeClr val="bg1"/>
                </a:solidFill>
                <a:latin typeface="Sherman Serif Book" charset="0"/>
                <a:ea typeface="Sherman Serif Book" charset="0"/>
                <a:cs typeface="Sherman Serif Book" charset="0"/>
              </a:defRPr>
            </a:lvl1pPr>
          </a:lstStyle>
          <a:p>
            <a:r>
              <a:rPr lang="en-US"/>
              <a:t>Click to edit Title</a:t>
            </a:r>
          </a:p>
        </p:txBody>
      </p:sp>
      <p:sp>
        <p:nvSpPr>
          <p:cNvPr id="14" name="Main content or caption text"/>
          <p:cNvSpPr>
            <a:spLocks noGrp="1"/>
          </p:cNvSpPr>
          <p:nvPr>
            <p:ph type="body" sz="quarter" idx="19" hasCustomPrompt="1"/>
          </p:nvPr>
        </p:nvSpPr>
        <p:spPr>
          <a:xfrm>
            <a:off x="8839200" y="2362200"/>
            <a:ext cx="2895600" cy="3467100"/>
          </a:xfrm>
          <a:prstGeom prst="rect">
            <a:avLst/>
          </a:prstGeom>
        </p:spPr>
        <p:txBody>
          <a:bodyPr/>
          <a:lstStyle>
            <a:lvl1pPr marL="0" indent="0">
              <a:buNone/>
              <a:defRPr sz="1600" b="0" i="0" baseline="0">
                <a:solidFill>
                  <a:schemeClr val="bg1"/>
                </a:solidFill>
                <a:latin typeface="Sherman Sans Book" charset="0"/>
                <a:ea typeface="Sherman Sans Book" charset="0"/>
                <a:cs typeface="Sherman Sans Book"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sz="1600"/>
              <a:t>Click to add text </a:t>
            </a:r>
            <a:endParaRPr lang="en-US"/>
          </a:p>
        </p:txBody>
      </p:sp>
      <p:sp>
        <p:nvSpPr>
          <p:cNvPr id="16" name="Division Name, if applicable"/>
          <p:cNvSpPr>
            <a:spLocks noGrp="1"/>
          </p:cNvSpPr>
          <p:nvPr>
            <p:ph type="body" sz="quarter" idx="20" hasCustomPrompt="1"/>
          </p:nvPr>
        </p:nvSpPr>
        <p:spPr>
          <a:xfrm>
            <a:off x="1988966" y="6334305"/>
            <a:ext cx="8907052" cy="363537"/>
          </a:xfrm>
          <a:prstGeom prst="rect">
            <a:avLst/>
          </a:prstGeom>
        </p:spPr>
        <p:txBody>
          <a:bodyPr anchor="ctr"/>
          <a:lstStyle>
            <a:lvl1pPr marL="0" indent="0">
              <a:buNone/>
              <a:defRPr sz="1100" b="0" i="0">
                <a:solidFill>
                  <a:srgbClr val="6F777D"/>
                </a:solidFill>
                <a:latin typeface="Sherman Sans Book" charset="0"/>
                <a:ea typeface="Sherman Sans Book" charset="0"/>
                <a:cs typeface="Sherman Sans Book" charset="0"/>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School of Information Studies</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6" name="White footer area [design object]"/>
          <p:cNvSpPr/>
          <p:nvPr userDrawn="1"/>
        </p:nvSpPr>
        <p:spPr>
          <a:xfrm>
            <a:off x="0" y="6196914"/>
            <a:ext cx="12192000" cy="661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cNvSpPr>
            <a:spLocks noGrp="1"/>
          </p:cNvSpPr>
          <p:nvPr>
            <p:ph type="sldNum" sz="quarter" idx="10"/>
          </p:nvPr>
        </p:nvSpPr>
        <p:spPr>
          <a:xfrm>
            <a:off x="10896018" y="6332717"/>
            <a:ext cx="838782" cy="365125"/>
          </a:xfrm>
        </p:spPr>
        <p:txBody>
          <a:bodyPr/>
          <a:lstStyle>
            <a:lvl1pPr>
              <a:defRPr b="0" i="0">
                <a:latin typeface="Sherman Sans Book" charset="0"/>
                <a:ea typeface="Sherman Sans Book" charset="0"/>
                <a:cs typeface="Sherman Sans Book" charset="0"/>
              </a:defRPr>
            </a:lvl1pPr>
          </a:lstStyle>
          <a:p>
            <a:fld id="{F343A32A-436A-8143-8894-653E98457856}" type="slidenum">
              <a:rPr lang="en-US" smtClean="0"/>
              <a:pPr/>
              <a:t>‹#›</a:t>
            </a:fld>
            <a:endParaRPr lang="en-US"/>
          </a:p>
        </p:txBody>
      </p:sp>
      <p:sp>
        <p:nvSpPr>
          <p:cNvPr id="3" name="Slide Title"/>
          <p:cNvSpPr>
            <a:spLocks noGrp="1"/>
          </p:cNvSpPr>
          <p:nvPr>
            <p:ph type="title"/>
          </p:nvPr>
        </p:nvSpPr>
        <p:spPr>
          <a:xfrm>
            <a:off x="457200" y="253938"/>
            <a:ext cx="11277600" cy="632988"/>
          </a:xfrm>
          <a:prstGeom prst="rect">
            <a:avLst/>
          </a:prstGeom>
        </p:spPr>
        <p:txBody>
          <a:bodyPr/>
          <a:lstStyle>
            <a:lvl1pPr>
              <a:defRPr b="0" i="0">
                <a:latin typeface="Sherman Serif Book" charset="0"/>
                <a:ea typeface="Sherman Serif Book" charset="0"/>
                <a:cs typeface="Sherman Serif Book" charset="0"/>
              </a:defRPr>
            </a:lvl1pPr>
          </a:lstStyle>
          <a:p>
            <a:r>
              <a:rPr lang="en-US"/>
              <a:t>Click to edit Master title style</a:t>
            </a:r>
          </a:p>
        </p:txBody>
      </p:sp>
      <p:sp>
        <p:nvSpPr>
          <p:cNvPr id="4" name="Table content"/>
          <p:cNvSpPr>
            <a:spLocks noGrp="1"/>
          </p:cNvSpPr>
          <p:nvPr>
            <p:ph type="tbl" sz="quarter" idx="11" hasCustomPrompt="1"/>
          </p:nvPr>
        </p:nvSpPr>
        <p:spPr>
          <a:xfrm>
            <a:off x="457201" y="1806575"/>
            <a:ext cx="11277600" cy="3858245"/>
          </a:xfrm>
          <a:prstGeom prst="rect">
            <a:avLst/>
          </a:prstGeom>
        </p:spPr>
        <p:txBody>
          <a:bodyPr/>
          <a:lstStyle>
            <a:lvl1pPr marL="0" indent="0">
              <a:buNone/>
              <a:defRPr b="0" i="0">
                <a:latin typeface="Sherman Sans Book" charset="0"/>
                <a:ea typeface="Sherman Sans Book" charset="0"/>
                <a:cs typeface="Sherman Sans Book" charset="0"/>
              </a:defRPr>
            </a:lvl1pPr>
          </a:lstStyle>
          <a:p>
            <a:r>
              <a:rPr lang="en-US"/>
              <a:t>Click to add table</a:t>
            </a:r>
          </a:p>
        </p:txBody>
      </p:sp>
      <p:pic>
        <p:nvPicPr>
          <p:cNvPr id="9" name="Syracuse University logo" descr="Official Syracuse University identity wordmark"/>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8800" y="6417231"/>
            <a:ext cx="1363304" cy="173971"/>
          </a:xfrm>
          <a:prstGeom prst="rect">
            <a:avLst/>
          </a:prstGeom>
        </p:spPr>
      </p:pic>
      <p:sp>
        <p:nvSpPr>
          <p:cNvPr id="8" name="Division Name, if applicable"/>
          <p:cNvSpPr>
            <a:spLocks noGrp="1"/>
          </p:cNvSpPr>
          <p:nvPr>
            <p:ph type="body" sz="quarter" idx="20" hasCustomPrompt="1"/>
          </p:nvPr>
        </p:nvSpPr>
        <p:spPr>
          <a:xfrm>
            <a:off x="1988966" y="6334305"/>
            <a:ext cx="8907052" cy="363537"/>
          </a:xfrm>
          <a:prstGeom prst="rect">
            <a:avLst/>
          </a:prstGeom>
        </p:spPr>
        <p:txBody>
          <a:bodyPr anchor="ctr"/>
          <a:lstStyle>
            <a:lvl1pPr marL="0" indent="0">
              <a:buNone/>
              <a:defRPr sz="1100" b="0" i="0">
                <a:solidFill>
                  <a:srgbClr val="6F777D"/>
                </a:solidFill>
                <a:latin typeface="Sherman Sans Book" charset="0"/>
                <a:ea typeface="Sherman Sans Book" charset="0"/>
                <a:cs typeface="Sherman Sans Book" charset="0"/>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a:t>School of Information Studies</a:t>
            </a: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991600" y="6325460"/>
            <a:ext cx="2743200" cy="365125"/>
          </a:xfrm>
          <a:prstGeom prst="rect">
            <a:avLst/>
          </a:prstGeom>
        </p:spPr>
        <p:txBody>
          <a:bodyPr vert="horz" lIns="91440" tIns="45720" rIns="91440" bIns="45720" rtlCol="0" anchor="ctr"/>
          <a:lstStyle>
            <a:lvl1pPr algn="r">
              <a:defRPr sz="1000" b="1">
                <a:solidFill>
                  <a:srgbClr val="D44500"/>
                </a:solidFill>
                <a:latin typeface="Trebuchet MS" charset="0"/>
                <a:ea typeface="Trebuchet MS" charset="0"/>
                <a:cs typeface="Trebuchet MS" charset="0"/>
              </a:defRPr>
            </a:lvl1pPr>
          </a:lstStyle>
          <a:p>
            <a:fld id="{F343A32A-436A-8143-8894-653E98457856}" type="slidenum">
              <a:rPr lang="en-US" smtClean="0"/>
              <a:pPr/>
              <a:t>‹#›</a:t>
            </a:fld>
            <a:endParaRPr lang="en-US"/>
          </a:p>
        </p:txBody>
      </p:sp>
      <p:sp>
        <p:nvSpPr>
          <p:cNvPr id="3" name="Rectangle 2"/>
          <p:cNvSpPr/>
          <p:nvPr userDrawn="1"/>
        </p:nvSpPr>
        <p:spPr>
          <a:xfrm>
            <a:off x="0" y="0"/>
            <a:ext cx="12192000" cy="6857999"/>
          </a:xfrm>
          <a:prstGeom prst="rect">
            <a:avLst/>
          </a:prstGeom>
          <a:solidFill>
            <a:srgbClr val="E8EA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0" y="0"/>
            <a:ext cx="12192000" cy="914400"/>
          </a:xfrm>
          <a:prstGeom prst="rect">
            <a:avLst/>
          </a:prstGeom>
          <a:solidFill>
            <a:srgbClr val="D44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4839871"/>
      </p:ext>
    </p:extLst>
  </p:cSld>
  <p:clrMap bg1="lt1" tx1="dk1" bg2="lt2" tx2="dk2" accent1="accent1" accent2="accent2" accent3="accent3" accent4="accent4" accent5="accent5" accent6="accent6" hlink="hlink" folHlink="folHlink"/>
  <p:sldLayoutIdLst>
    <p:sldLayoutId id="2147483657" r:id="rId1"/>
    <p:sldLayoutId id="2147483666" r:id="rId2"/>
    <p:sldLayoutId id="2147483658" r:id="rId3"/>
    <p:sldLayoutId id="2147483661" r:id="rId4"/>
    <p:sldLayoutId id="2147483667" r:id="rId5"/>
    <p:sldLayoutId id="2147483668" r:id="rId6"/>
    <p:sldLayoutId id="2147483663" r:id="rId7"/>
    <p:sldLayoutId id="2147483669" r:id="rId8"/>
  </p:sldLayoutIdLst>
  <p:transition>
    <p:fade/>
  </p:transition>
  <p:hf hdr="0" ftr="0" dt="0"/>
  <p:txStyles>
    <p:titleStyle>
      <a:lvl1pPr algn="l" defTabSz="914400" rtl="0" eaLnBrk="1" latinLnBrk="0" hangingPunct="1">
        <a:lnSpc>
          <a:spcPct val="90000"/>
        </a:lnSpc>
        <a:spcBef>
          <a:spcPct val="0"/>
        </a:spcBef>
        <a:buNone/>
        <a:defRPr sz="3600" kern="1200">
          <a:solidFill>
            <a:schemeClr val="bg1"/>
          </a:solidFill>
          <a:latin typeface="Trebuchet MS" charset="0"/>
          <a:ea typeface="Trebuchet MS" charset="0"/>
          <a:cs typeface="Trebuchet MS"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0" userDrawn="1">
          <p15:clr>
            <a:srgbClr val="F26B43"/>
          </p15:clr>
        </p15:guide>
        <p15:guide id="3" pos="288" userDrawn="1">
          <p15:clr>
            <a:srgbClr val="F26B43"/>
          </p15:clr>
        </p15:guide>
        <p15:guide id="4" pos="7392" userDrawn="1">
          <p15:clr>
            <a:srgbClr val="F26B43"/>
          </p15:clr>
        </p15:guide>
        <p15:guide id="5" orient="horz" pos="2376" userDrawn="1">
          <p15:clr>
            <a:srgbClr val="F26B43"/>
          </p15:clr>
        </p15:guide>
        <p15:guide id="6" orient="horz" pos="3264" userDrawn="1">
          <p15:clr>
            <a:srgbClr val="F26B43"/>
          </p15:clr>
        </p15:guide>
        <p15:guide id="7" orient="horz" pos="1488" userDrawn="1">
          <p15:clr>
            <a:srgbClr val="F26B43"/>
          </p15:clr>
        </p15:guide>
        <p15:guide id="8" orient="horz" pos="4128" userDrawn="1">
          <p15:clr>
            <a:srgbClr val="F26B43"/>
          </p15:clr>
        </p15:guide>
        <p15:guide id="9" orient="horz" pos="576" userDrawn="1">
          <p15:clr>
            <a:srgbClr val="F26B43"/>
          </p15:clr>
        </p15:guide>
        <p15:guide id="10" pos="556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5" Type="http://schemas.openxmlformats.org/officeDocument/2006/relationships/image" Target="../media/image2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34.svg"/><Relationship Id="rId5" Type="http://schemas.openxmlformats.org/officeDocument/2006/relationships/image" Target="../media/image18.svg"/><Relationship Id="rId10" Type="http://schemas.openxmlformats.org/officeDocument/2006/relationships/image" Target="../media/image11.png"/><Relationship Id="rId4" Type="http://schemas.openxmlformats.org/officeDocument/2006/relationships/image" Target="../media/image17.png"/><Relationship Id="rId9" Type="http://schemas.openxmlformats.org/officeDocument/2006/relationships/image" Target="../media/image22.sv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1.png"/><Relationship Id="rId7" Type="http://schemas.openxmlformats.org/officeDocument/2006/relationships/image" Target="../media/image49.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FFC48-AC11-76E9-CA5C-C1B8D38B0B9B}"/>
              </a:ext>
            </a:extLst>
          </p:cNvPr>
          <p:cNvSpPr>
            <a:spLocks noGrp="1"/>
          </p:cNvSpPr>
          <p:nvPr>
            <p:ph type="title"/>
          </p:nvPr>
        </p:nvSpPr>
        <p:spPr>
          <a:xfrm>
            <a:off x="457200" y="3313471"/>
            <a:ext cx="5060092" cy="1218176"/>
          </a:xfrm>
        </p:spPr>
        <p:txBody>
          <a:bodyPr/>
          <a:lstStyle/>
          <a:p>
            <a:r>
              <a:rPr lang="en-US" dirty="0">
                <a:latin typeface="Georgia" panose="02040502050405020303" pitchFamily="18" charset="0"/>
              </a:rPr>
              <a:t>Portfolio Presentation</a:t>
            </a:r>
          </a:p>
        </p:txBody>
      </p:sp>
      <p:sp>
        <p:nvSpPr>
          <p:cNvPr id="4" name="Text Placeholder 3">
            <a:extLst>
              <a:ext uri="{FF2B5EF4-FFF2-40B4-BE49-F238E27FC236}">
                <a16:creationId xmlns:a16="http://schemas.microsoft.com/office/drawing/2014/main" id="{DF1276D6-1C9C-F3C4-CE63-7AA14D9C7CC0}"/>
              </a:ext>
            </a:extLst>
          </p:cNvPr>
          <p:cNvSpPr>
            <a:spLocks noGrp="1"/>
          </p:cNvSpPr>
          <p:nvPr>
            <p:ph type="body" sz="quarter" idx="12"/>
          </p:nvPr>
        </p:nvSpPr>
        <p:spPr>
          <a:xfrm>
            <a:off x="457200" y="5763208"/>
            <a:ext cx="5060092" cy="360784"/>
          </a:xfrm>
        </p:spPr>
        <p:txBody>
          <a:bodyPr/>
          <a:lstStyle/>
          <a:p>
            <a:r>
              <a:rPr lang="en-US" sz="1800" b="0" i="0" u="none" strike="noStrike" baseline="0" dirty="0">
                <a:solidFill>
                  <a:srgbClr val="FFFFFF"/>
                </a:solidFill>
                <a:latin typeface="Georgia" panose="02040502050405020303" pitchFamily="18" charset="0"/>
              </a:rPr>
              <a:t>Pankaj Yadav (429410363)</a:t>
            </a:r>
            <a:endParaRPr lang="en-US" sz="2400" b="1" dirty="0">
              <a:latin typeface="+mn-lt"/>
            </a:endParaRPr>
          </a:p>
        </p:txBody>
      </p:sp>
      <p:sp>
        <p:nvSpPr>
          <p:cNvPr id="6" name="Text Placeholder 5">
            <a:extLst>
              <a:ext uri="{FF2B5EF4-FFF2-40B4-BE49-F238E27FC236}">
                <a16:creationId xmlns:a16="http://schemas.microsoft.com/office/drawing/2014/main" id="{B7109BEB-FFFD-697C-2FFD-31E7836FC9E5}"/>
              </a:ext>
            </a:extLst>
          </p:cNvPr>
          <p:cNvSpPr>
            <a:spLocks noGrp="1"/>
          </p:cNvSpPr>
          <p:nvPr>
            <p:ph type="body" sz="quarter" idx="19"/>
          </p:nvPr>
        </p:nvSpPr>
        <p:spPr/>
        <p:txBody>
          <a:bodyPr/>
          <a:lstStyle/>
          <a:p>
            <a:r>
              <a:rPr lang="en-US" dirty="0"/>
              <a:t>School of Information Studies</a:t>
            </a:r>
          </a:p>
          <a:p>
            <a:endParaRPr lang="en-US" dirty="0"/>
          </a:p>
        </p:txBody>
      </p:sp>
      <p:sp>
        <p:nvSpPr>
          <p:cNvPr id="7" name="Text Placeholder 6">
            <a:extLst>
              <a:ext uri="{FF2B5EF4-FFF2-40B4-BE49-F238E27FC236}">
                <a16:creationId xmlns:a16="http://schemas.microsoft.com/office/drawing/2014/main" id="{FF689AA0-4E4E-C94C-B82C-C1EF04D44117}"/>
              </a:ext>
            </a:extLst>
          </p:cNvPr>
          <p:cNvSpPr>
            <a:spLocks noGrp="1"/>
          </p:cNvSpPr>
          <p:nvPr>
            <p:ph type="body" sz="quarter" idx="17"/>
          </p:nvPr>
        </p:nvSpPr>
        <p:spPr>
          <a:xfrm>
            <a:off x="457200" y="6310455"/>
            <a:ext cx="5060092" cy="250686"/>
          </a:xfrm>
        </p:spPr>
        <p:txBody>
          <a:bodyPr/>
          <a:lstStyle/>
          <a:p>
            <a:r>
              <a:rPr lang="en-US" dirty="0"/>
              <a:t>28 April 2024</a:t>
            </a:r>
          </a:p>
        </p:txBody>
      </p:sp>
      <p:sp>
        <p:nvSpPr>
          <p:cNvPr id="8" name="Title 1">
            <a:extLst>
              <a:ext uri="{FF2B5EF4-FFF2-40B4-BE49-F238E27FC236}">
                <a16:creationId xmlns:a16="http://schemas.microsoft.com/office/drawing/2014/main" id="{4F734802-5322-8FFA-CCCF-C75C5C30A5C0}"/>
              </a:ext>
            </a:extLst>
          </p:cNvPr>
          <p:cNvSpPr txBox="1">
            <a:spLocks/>
          </p:cNvSpPr>
          <p:nvPr/>
        </p:nvSpPr>
        <p:spPr>
          <a:xfrm>
            <a:off x="457200" y="1557671"/>
            <a:ext cx="5060092" cy="760013"/>
          </a:xfrm>
          <a:prstGeom prst="rect">
            <a:avLst/>
          </a:prstGeom>
        </p:spPr>
        <p:txBody>
          <a:bodyPr/>
          <a:lstStyle>
            <a:lvl1pPr algn="l" defTabSz="914400" rtl="0" eaLnBrk="1" latinLnBrk="0" hangingPunct="1">
              <a:lnSpc>
                <a:spcPct val="100000"/>
              </a:lnSpc>
              <a:spcBef>
                <a:spcPct val="0"/>
              </a:spcBef>
              <a:buNone/>
              <a:defRPr sz="4800" kern="1200">
                <a:solidFill>
                  <a:schemeClr val="bg1"/>
                </a:solidFill>
                <a:latin typeface="Sherman Serif Book" charset="0"/>
                <a:ea typeface="Sherman Serif Book" charset="0"/>
                <a:cs typeface="Sherman Serif Book" charset="0"/>
              </a:defRPr>
            </a:lvl1pPr>
          </a:lstStyle>
          <a:p>
            <a:pPr algn="l"/>
            <a:r>
              <a:rPr lang="en-US" sz="1800" b="0" i="0" u="none" strike="noStrike" baseline="0" dirty="0">
                <a:solidFill>
                  <a:srgbClr val="FFFFFF"/>
                </a:solidFill>
                <a:latin typeface="Georgia" panose="02040502050405020303" pitchFamily="18" charset="0"/>
              </a:rPr>
              <a:t>Master of Science</a:t>
            </a:r>
          </a:p>
          <a:p>
            <a:pPr algn="l"/>
            <a:r>
              <a:rPr lang="en-US" sz="1800" b="0" i="0" u="none" strike="noStrike" baseline="0" dirty="0">
                <a:solidFill>
                  <a:srgbClr val="FFFFFF"/>
                </a:solidFill>
                <a:latin typeface="Georgia" panose="02040502050405020303" pitchFamily="18" charset="0"/>
              </a:rPr>
              <a:t>Applied Data Science</a:t>
            </a:r>
            <a:endParaRPr lang="en-US" dirty="0"/>
          </a:p>
        </p:txBody>
      </p:sp>
      <p:sp>
        <p:nvSpPr>
          <p:cNvPr id="9" name="Text Placeholder 6">
            <a:extLst>
              <a:ext uri="{FF2B5EF4-FFF2-40B4-BE49-F238E27FC236}">
                <a16:creationId xmlns:a16="http://schemas.microsoft.com/office/drawing/2014/main" id="{83DE6141-5020-E498-750F-E8D4268DDFCA}"/>
              </a:ext>
            </a:extLst>
          </p:cNvPr>
          <p:cNvSpPr txBox="1">
            <a:spLocks/>
          </p:cNvSpPr>
          <p:nvPr/>
        </p:nvSpPr>
        <p:spPr>
          <a:xfrm>
            <a:off x="457200" y="6496918"/>
            <a:ext cx="5060092" cy="250686"/>
          </a:xfrm>
          <a:prstGeom prst="rect">
            <a:avLst/>
          </a:prstGeom>
        </p:spPr>
        <p:txBody>
          <a:bodyPr/>
          <a:lstStyle>
            <a:lvl1pPr marL="0" indent="0" algn="l" defTabSz="914400" rtl="0" eaLnBrk="1" latinLnBrk="0" hangingPunct="1">
              <a:lnSpc>
                <a:spcPct val="100000"/>
              </a:lnSpc>
              <a:spcBef>
                <a:spcPts val="0"/>
              </a:spcBef>
              <a:buFont typeface="Arial"/>
              <a:buNone/>
              <a:defRPr sz="1100" b="0" i="0" kern="1200" baseline="0">
                <a:solidFill>
                  <a:schemeClr val="bg1"/>
                </a:solidFill>
                <a:latin typeface="Sherman Sans Book" charset="0"/>
                <a:ea typeface="Sherman Sans Book" charset="0"/>
                <a:cs typeface="Sherman Sans Book" charset="0"/>
              </a:defRPr>
            </a:lvl1pPr>
            <a:lvl2pPr marL="457200" indent="0" algn="l" defTabSz="914400" rtl="0" eaLnBrk="1" latinLnBrk="0" hangingPunct="1">
              <a:lnSpc>
                <a:spcPct val="90000"/>
              </a:lnSpc>
              <a:spcBef>
                <a:spcPts val="500"/>
              </a:spcBef>
              <a:buFont typeface="Arial"/>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r"/>
            <a:r>
              <a:rPr lang="en-US" sz="1100" dirty="0">
                <a:latin typeface="+mn-lt"/>
              </a:rPr>
              <a:t>https://github.com/pankajyadav01/ADS_Portfolio</a:t>
            </a:r>
          </a:p>
        </p:txBody>
      </p:sp>
    </p:spTree>
    <p:extLst>
      <p:ext uri="{BB962C8B-B14F-4D97-AF65-F5344CB8AC3E}">
        <p14:creationId xmlns:p14="http://schemas.microsoft.com/office/powerpoint/2010/main" val="366250991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3240EB-25EA-7F93-85EF-18E44D24BA86}"/>
              </a:ext>
            </a:extLst>
          </p:cNvPr>
          <p:cNvSpPr>
            <a:spLocks noGrp="1"/>
          </p:cNvSpPr>
          <p:nvPr>
            <p:ph type="sldNum" sz="quarter" idx="10"/>
          </p:nvPr>
        </p:nvSpPr>
        <p:spPr/>
        <p:txBody>
          <a:bodyPr/>
          <a:lstStyle/>
          <a:p>
            <a:fld id="{F343A32A-436A-8143-8894-653E98457856}" type="slidenum">
              <a:rPr lang="en-US" smtClean="0"/>
              <a:pPr/>
              <a:t>10</a:t>
            </a:fld>
            <a:endParaRPr lang="en-US"/>
          </a:p>
        </p:txBody>
      </p:sp>
      <p:sp>
        <p:nvSpPr>
          <p:cNvPr id="3" name="Title 2">
            <a:extLst>
              <a:ext uri="{FF2B5EF4-FFF2-40B4-BE49-F238E27FC236}">
                <a16:creationId xmlns:a16="http://schemas.microsoft.com/office/drawing/2014/main" id="{06CDAD7D-D3AE-18F2-D1A4-146256B006A1}"/>
              </a:ext>
            </a:extLst>
          </p:cNvPr>
          <p:cNvSpPr>
            <a:spLocks noGrp="1"/>
          </p:cNvSpPr>
          <p:nvPr>
            <p:ph type="title"/>
          </p:nvPr>
        </p:nvSpPr>
        <p:spPr/>
        <p:txBody>
          <a:bodyPr/>
          <a:lstStyle/>
          <a:p>
            <a:r>
              <a:rPr lang="en-US" dirty="0"/>
              <a:t>Yelp Recommendation System using </a:t>
            </a:r>
            <a:r>
              <a:rPr lang="en-US" dirty="0" err="1"/>
              <a:t>PySpark</a:t>
            </a:r>
            <a:endParaRPr lang="en-US" dirty="0"/>
          </a:p>
        </p:txBody>
      </p:sp>
      <p:sp>
        <p:nvSpPr>
          <p:cNvPr id="4" name="Content Placeholder 3">
            <a:extLst>
              <a:ext uri="{FF2B5EF4-FFF2-40B4-BE49-F238E27FC236}">
                <a16:creationId xmlns:a16="http://schemas.microsoft.com/office/drawing/2014/main" id="{404F25D9-4EB6-4287-28BA-F8A5CEFD746D}"/>
              </a:ext>
            </a:extLst>
          </p:cNvPr>
          <p:cNvSpPr>
            <a:spLocks noGrp="1"/>
          </p:cNvSpPr>
          <p:nvPr>
            <p:ph sz="quarter" idx="16"/>
          </p:nvPr>
        </p:nvSpPr>
        <p:spPr/>
        <p:txBody>
          <a:bodyPr/>
          <a:lstStyle/>
          <a:p>
            <a:r>
              <a:rPr lang="en-US" dirty="0"/>
              <a:t>IST718: Big Data Analytics </a:t>
            </a:r>
          </a:p>
          <a:p>
            <a:endParaRPr lang="en-US" dirty="0"/>
          </a:p>
          <a:p>
            <a:endParaRPr lang="en-US" dirty="0"/>
          </a:p>
        </p:txBody>
      </p:sp>
      <p:sp>
        <p:nvSpPr>
          <p:cNvPr id="5" name="Text Placeholder 4">
            <a:extLst>
              <a:ext uri="{FF2B5EF4-FFF2-40B4-BE49-F238E27FC236}">
                <a16:creationId xmlns:a16="http://schemas.microsoft.com/office/drawing/2014/main" id="{D4E685C5-18E0-298D-54D1-32D9CC305A93}"/>
              </a:ext>
            </a:extLst>
          </p:cNvPr>
          <p:cNvSpPr>
            <a:spLocks noGrp="1"/>
          </p:cNvSpPr>
          <p:nvPr>
            <p:ph type="body" sz="quarter" idx="17"/>
          </p:nvPr>
        </p:nvSpPr>
        <p:spPr>
          <a:xfrm>
            <a:off x="457200" y="1650537"/>
            <a:ext cx="9434052" cy="4474959"/>
          </a:xfrm>
        </p:spPr>
        <p:txBody>
          <a:bodyPr/>
          <a:lstStyle/>
          <a:p>
            <a:pPr marL="0" marR="0" lvl="0" indent="0" algn="l" defTabSz="914400" rtl="0" eaLnBrk="1" fontAlgn="auto" latinLnBrk="0" hangingPunct="1">
              <a:lnSpc>
                <a:spcPct val="107000"/>
              </a:lnSpc>
              <a:spcBef>
                <a:spcPts val="0"/>
              </a:spcBef>
              <a:spcAft>
                <a:spcPts val="800"/>
              </a:spcAft>
              <a:buClr>
                <a:srgbClr val="E48312"/>
              </a:buClr>
              <a:buSzPct val="100000"/>
              <a:buFont typeface="Calibri" panose="020F0502020204030204" pitchFamily="34" charset="0"/>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mn-lt"/>
                <a:ea typeface="Times New Roman" panose="02020603050405020304" pitchFamily="18" charset="0"/>
                <a:cs typeface="Times New Roman" panose="02020603050405020304" pitchFamily="18" charset="0"/>
              </a:rPr>
              <a:t>Recommendation Engine:</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latin typeface="+mn-lt"/>
              </a:rPr>
              <a:t>We are using the k-means algorithm to cluster businesses together and then recommend users businesses based on the cluster they prefer.</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latin typeface="+mn-lt"/>
              </a:rPr>
              <a:t>We also clustered users based on the aggregate of categories of restaurants they have visited.</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latin typeface="+mn-lt"/>
              </a:rPr>
              <a:t>Within a cluster, the recommendations will be based on the location closest to each user. User location has been calculated based on mean of locations of the businesses visited by each user.</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endParaRPr lang="en-US" sz="1800" dirty="0">
              <a:latin typeface="+mn-lt"/>
            </a:endParaRPr>
          </a:p>
          <a:p>
            <a:pPr marR="0" lvl="0" algn="l" defTabSz="914400" rtl="0" eaLnBrk="1" fontAlgn="auto" latinLnBrk="0" hangingPunct="1">
              <a:lnSpc>
                <a:spcPct val="107000"/>
              </a:lnSpc>
              <a:spcBef>
                <a:spcPts val="0"/>
              </a:spcBef>
              <a:spcAft>
                <a:spcPts val="800"/>
              </a:spcAft>
              <a:buClr>
                <a:srgbClr val="E48312"/>
              </a:buClr>
              <a:buSzPct val="100000"/>
              <a:tabLst/>
              <a:defRPr/>
            </a:pPr>
            <a:endParaRPr lang="en-US" sz="1800" dirty="0">
              <a:latin typeface="+mn-lt"/>
            </a:endParaRPr>
          </a:p>
        </p:txBody>
      </p:sp>
      <p:sp>
        <p:nvSpPr>
          <p:cNvPr id="6" name="Text Placeholder 5">
            <a:extLst>
              <a:ext uri="{FF2B5EF4-FFF2-40B4-BE49-F238E27FC236}">
                <a16:creationId xmlns:a16="http://schemas.microsoft.com/office/drawing/2014/main" id="{C11407BB-46F0-F059-07C0-7A932BA51B69}"/>
              </a:ext>
            </a:extLst>
          </p:cNvPr>
          <p:cNvSpPr>
            <a:spLocks noGrp="1"/>
          </p:cNvSpPr>
          <p:nvPr>
            <p:ph type="body" sz="quarter" idx="18"/>
          </p:nvPr>
        </p:nvSpPr>
        <p:spPr/>
        <p:txBody>
          <a:bodyPr/>
          <a:lstStyle/>
          <a:p>
            <a:r>
              <a:rPr lang="en-US" dirty="0"/>
              <a:t>School of Information Studies</a:t>
            </a:r>
          </a:p>
        </p:txBody>
      </p:sp>
    </p:spTree>
    <p:extLst>
      <p:ext uri="{BB962C8B-B14F-4D97-AF65-F5344CB8AC3E}">
        <p14:creationId xmlns:p14="http://schemas.microsoft.com/office/powerpoint/2010/main" val="360733728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3240EB-25EA-7F93-85EF-18E44D24BA86}"/>
              </a:ext>
            </a:extLst>
          </p:cNvPr>
          <p:cNvSpPr>
            <a:spLocks noGrp="1"/>
          </p:cNvSpPr>
          <p:nvPr>
            <p:ph type="sldNum" sz="quarter" idx="10"/>
          </p:nvPr>
        </p:nvSpPr>
        <p:spPr/>
        <p:txBody>
          <a:bodyPr/>
          <a:lstStyle/>
          <a:p>
            <a:fld id="{F343A32A-436A-8143-8894-653E98457856}" type="slidenum">
              <a:rPr lang="en-US" smtClean="0"/>
              <a:pPr/>
              <a:t>11</a:t>
            </a:fld>
            <a:endParaRPr lang="en-US"/>
          </a:p>
        </p:txBody>
      </p:sp>
      <p:sp>
        <p:nvSpPr>
          <p:cNvPr id="3" name="Title 2">
            <a:extLst>
              <a:ext uri="{FF2B5EF4-FFF2-40B4-BE49-F238E27FC236}">
                <a16:creationId xmlns:a16="http://schemas.microsoft.com/office/drawing/2014/main" id="{06CDAD7D-D3AE-18F2-D1A4-146256B006A1}"/>
              </a:ext>
            </a:extLst>
          </p:cNvPr>
          <p:cNvSpPr>
            <a:spLocks noGrp="1"/>
          </p:cNvSpPr>
          <p:nvPr>
            <p:ph type="title"/>
          </p:nvPr>
        </p:nvSpPr>
        <p:spPr/>
        <p:txBody>
          <a:bodyPr/>
          <a:lstStyle/>
          <a:p>
            <a:r>
              <a:rPr lang="en-US" dirty="0"/>
              <a:t>Yelp Recommendation System using </a:t>
            </a:r>
            <a:r>
              <a:rPr lang="en-US" dirty="0" err="1"/>
              <a:t>PySpark</a:t>
            </a:r>
            <a:endParaRPr lang="en-US" dirty="0"/>
          </a:p>
        </p:txBody>
      </p:sp>
      <p:sp>
        <p:nvSpPr>
          <p:cNvPr id="4" name="Content Placeholder 3">
            <a:extLst>
              <a:ext uri="{FF2B5EF4-FFF2-40B4-BE49-F238E27FC236}">
                <a16:creationId xmlns:a16="http://schemas.microsoft.com/office/drawing/2014/main" id="{404F25D9-4EB6-4287-28BA-F8A5CEFD746D}"/>
              </a:ext>
            </a:extLst>
          </p:cNvPr>
          <p:cNvSpPr>
            <a:spLocks noGrp="1"/>
          </p:cNvSpPr>
          <p:nvPr>
            <p:ph sz="quarter" idx="16"/>
          </p:nvPr>
        </p:nvSpPr>
        <p:spPr/>
        <p:txBody>
          <a:bodyPr/>
          <a:lstStyle/>
          <a:p>
            <a:r>
              <a:rPr lang="en-US" dirty="0"/>
              <a:t>IST718: Big Data Analytics </a:t>
            </a:r>
          </a:p>
          <a:p>
            <a:endParaRPr lang="en-US" dirty="0"/>
          </a:p>
          <a:p>
            <a:endParaRPr lang="en-US" dirty="0"/>
          </a:p>
        </p:txBody>
      </p:sp>
      <p:sp>
        <p:nvSpPr>
          <p:cNvPr id="5" name="Text Placeholder 4">
            <a:extLst>
              <a:ext uri="{FF2B5EF4-FFF2-40B4-BE49-F238E27FC236}">
                <a16:creationId xmlns:a16="http://schemas.microsoft.com/office/drawing/2014/main" id="{D4E685C5-18E0-298D-54D1-32D9CC305A93}"/>
              </a:ext>
            </a:extLst>
          </p:cNvPr>
          <p:cNvSpPr>
            <a:spLocks noGrp="1"/>
          </p:cNvSpPr>
          <p:nvPr>
            <p:ph type="body" sz="quarter" idx="17"/>
          </p:nvPr>
        </p:nvSpPr>
        <p:spPr>
          <a:xfrm>
            <a:off x="457200" y="1640705"/>
            <a:ext cx="5638800" cy="4474959"/>
          </a:xfrm>
        </p:spPr>
        <p:txBody>
          <a:bodyPr/>
          <a:lstStyle/>
          <a:p>
            <a:pPr marL="0" marR="0" lvl="0" indent="0" algn="l" defTabSz="914400" rtl="0" eaLnBrk="1" fontAlgn="auto" latinLnBrk="0" hangingPunct="1">
              <a:lnSpc>
                <a:spcPct val="107000"/>
              </a:lnSpc>
              <a:spcBef>
                <a:spcPts val="0"/>
              </a:spcBef>
              <a:spcAft>
                <a:spcPts val="800"/>
              </a:spcAft>
              <a:buClr>
                <a:srgbClr val="E48312"/>
              </a:buClr>
              <a:buSzPct val="100000"/>
              <a:buFont typeface="Calibri" panose="020F0502020204030204" pitchFamily="34" charset="0"/>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mn-lt"/>
                <a:ea typeface="Times New Roman" panose="02020603050405020304" pitchFamily="18" charset="0"/>
                <a:cs typeface="Times New Roman" panose="02020603050405020304" pitchFamily="18" charset="0"/>
              </a:rPr>
              <a:t>Alternating Least Squares (ALS) Outcome:</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mn-lt"/>
                <a:ea typeface="Times New Roman" panose="02020603050405020304" pitchFamily="18" charset="0"/>
                <a:cs typeface="Times New Roman" panose="02020603050405020304" pitchFamily="18" charset="0"/>
              </a:rPr>
              <a:t>Train Test Split: 70:30</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mn-lt"/>
                <a:ea typeface="Times New Roman" panose="02020603050405020304" pitchFamily="18" charset="0"/>
                <a:cs typeface="Times New Roman" panose="02020603050405020304" pitchFamily="18" charset="0"/>
              </a:rPr>
              <a:t>Result RMSE:  1.301653214038206</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endParaRPr kumimoji="0" lang="en-US" sz="1800" b="0" i="0" u="none" strike="noStrike" kern="1200" cap="none" spc="0" normalizeH="0" baseline="0" noProof="0" dirty="0">
              <a:ln>
                <a:noFill/>
              </a:ln>
              <a:solidFill>
                <a:srgbClr val="000000">
                  <a:lumMod val="75000"/>
                  <a:lumOff val="25000"/>
                </a:srgbClr>
              </a:solidFill>
              <a:effectLst/>
              <a:uLnTx/>
              <a:uFillTx/>
              <a:latin typeface="+mn-lt"/>
              <a:ea typeface="Times New Roman" panose="02020603050405020304" pitchFamily="18" charset="0"/>
              <a:cs typeface="Times New Roman" panose="02020603050405020304" pitchFamily="18" charset="0"/>
            </a:endParaRP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endParaRPr kumimoji="0" lang="en-US" sz="1800" b="0" i="0" u="none" strike="noStrike" kern="1200" cap="none" spc="0" normalizeH="0" baseline="0" noProof="0" dirty="0">
              <a:ln>
                <a:noFill/>
              </a:ln>
              <a:solidFill>
                <a:srgbClr val="000000">
                  <a:lumMod val="75000"/>
                  <a:lumOff val="25000"/>
                </a:srgbClr>
              </a:solidFill>
              <a:effectLst/>
              <a:uLnTx/>
              <a:uFillTx/>
              <a:latin typeface="+mn-lt"/>
              <a:ea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C11407BB-46F0-F059-07C0-7A932BA51B69}"/>
              </a:ext>
            </a:extLst>
          </p:cNvPr>
          <p:cNvSpPr>
            <a:spLocks noGrp="1"/>
          </p:cNvSpPr>
          <p:nvPr>
            <p:ph type="body" sz="quarter" idx="18"/>
          </p:nvPr>
        </p:nvSpPr>
        <p:spPr/>
        <p:txBody>
          <a:bodyPr/>
          <a:lstStyle/>
          <a:p>
            <a:r>
              <a:rPr lang="en-US" dirty="0"/>
              <a:t>School of Information Studies</a:t>
            </a:r>
          </a:p>
        </p:txBody>
      </p:sp>
      <p:pic>
        <p:nvPicPr>
          <p:cNvPr id="8" name="Google Shape;257;p29">
            <a:extLst>
              <a:ext uri="{FF2B5EF4-FFF2-40B4-BE49-F238E27FC236}">
                <a16:creationId xmlns:a16="http://schemas.microsoft.com/office/drawing/2014/main" id="{2D494836-F46D-AD56-EA7B-CFD9118ACF1B}"/>
              </a:ext>
            </a:extLst>
          </p:cNvPr>
          <p:cNvPicPr preferRelativeResize="0"/>
          <p:nvPr/>
        </p:nvPicPr>
        <p:blipFill>
          <a:blip r:embed="rId3">
            <a:alphaModFix/>
          </a:blip>
          <a:stretch>
            <a:fillRect/>
          </a:stretch>
        </p:blipFill>
        <p:spPr>
          <a:xfrm>
            <a:off x="6615148" y="1118960"/>
            <a:ext cx="3886200" cy="2197100"/>
          </a:xfrm>
          <a:prstGeom prst="rect">
            <a:avLst/>
          </a:prstGeom>
          <a:noFill/>
          <a:ln>
            <a:noFill/>
          </a:ln>
        </p:spPr>
      </p:pic>
      <p:pic>
        <p:nvPicPr>
          <p:cNvPr id="9" name="Google Shape;258;p29">
            <a:extLst>
              <a:ext uri="{FF2B5EF4-FFF2-40B4-BE49-F238E27FC236}">
                <a16:creationId xmlns:a16="http://schemas.microsoft.com/office/drawing/2014/main" id="{900F98BC-C4A4-2036-5D1F-DE083B038D7F}"/>
              </a:ext>
            </a:extLst>
          </p:cNvPr>
          <p:cNvPicPr preferRelativeResize="0"/>
          <p:nvPr/>
        </p:nvPicPr>
        <p:blipFill>
          <a:blip r:embed="rId4">
            <a:alphaModFix/>
          </a:blip>
          <a:stretch>
            <a:fillRect/>
          </a:stretch>
        </p:blipFill>
        <p:spPr>
          <a:xfrm>
            <a:off x="849348" y="3700474"/>
            <a:ext cx="9652000" cy="2222500"/>
          </a:xfrm>
          <a:prstGeom prst="rect">
            <a:avLst/>
          </a:prstGeom>
          <a:noFill/>
          <a:ln>
            <a:noFill/>
          </a:ln>
        </p:spPr>
      </p:pic>
    </p:spTree>
    <p:extLst>
      <p:ext uri="{BB962C8B-B14F-4D97-AF65-F5344CB8AC3E}">
        <p14:creationId xmlns:p14="http://schemas.microsoft.com/office/powerpoint/2010/main" val="319992209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3240EB-25EA-7F93-85EF-18E44D24BA86}"/>
              </a:ext>
            </a:extLst>
          </p:cNvPr>
          <p:cNvSpPr>
            <a:spLocks noGrp="1"/>
          </p:cNvSpPr>
          <p:nvPr>
            <p:ph type="sldNum" sz="quarter" idx="10"/>
          </p:nvPr>
        </p:nvSpPr>
        <p:spPr/>
        <p:txBody>
          <a:bodyPr/>
          <a:lstStyle/>
          <a:p>
            <a:fld id="{F343A32A-436A-8143-8894-653E98457856}" type="slidenum">
              <a:rPr lang="en-US" smtClean="0"/>
              <a:pPr/>
              <a:t>12</a:t>
            </a:fld>
            <a:endParaRPr lang="en-US"/>
          </a:p>
        </p:txBody>
      </p:sp>
      <p:sp>
        <p:nvSpPr>
          <p:cNvPr id="3" name="Title 2">
            <a:extLst>
              <a:ext uri="{FF2B5EF4-FFF2-40B4-BE49-F238E27FC236}">
                <a16:creationId xmlns:a16="http://schemas.microsoft.com/office/drawing/2014/main" id="{06CDAD7D-D3AE-18F2-D1A4-146256B006A1}"/>
              </a:ext>
            </a:extLst>
          </p:cNvPr>
          <p:cNvSpPr>
            <a:spLocks noGrp="1"/>
          </p:cNvSpPr>
          <p:nvPr>
            <p:ph type="title"/>
          </p:nvPr>
        </p:nvSpPr>
        <p:spPr>
          <a:xfrm>
            <a:off x="457200" y="253938"/>
            <a:ext cx="11734800" cy="632988"/>
          </a:xfrm>
        </p:spPr>
        <p:txBody>
          <a:bodyPr/>
          <a:lstStyle/>
          <a:p>
            <a:r>
              <a:rPr lang="en-US" dirty="0" err="1"/>
              <a:t>SkillSpotter</a:t>
            </a:r>
            <a:r>
              <a:rPr lang="en-US" dirty="0"/>
              <a:t>: Mining and Skills from Job Descriptions</a:t>
            </a:r>
          </a:p>
        </p:txBody>
      </p:sp>
      <p:sp>
        <p:nvSpPr>
          <p:cNvPr id="4" name="Content Placeholder 3">
            <a:extLst>
              <a:ext uri="{FF2B5EF4-FFF2-40B4-BE49-F238E27FC236}">
                <a16:creationId xmlns:a16="http://schemas.microsoft.com/office/drawing/2014/main" id="{404F25D9-4EB6-4287-28BA-F8A5CEFD746D}"/>
              </a:ext>
            </a:extLst>
          </p:cNvPr>
          <p:cNvSpPr>
            <a:spLocks noGrp="1"/>
          </p:cNvSpPr>
          <p:nvPr>
            <p:ph sz="quarter" idx="16"/>
          </p:nvPr>
        </p:nvSpPr>
        <p:spPr/>
        <p:txBody>
          <a:bodyPr/>
          <a:lstStyle/>
          <a:p>
            <a:r>
              <a:rPr lang="en-US" dirty="0"/>
              <a:t>IST736: Text Mining </a:t>
            </a:r>
          </a:p>
          <a:p>
            <a:endParaRPr lang="en-US" dirty="0"/>
          </a:p>
        </p:txBody>
      </p:sp>
      <p:sp>
        <p:nvSpPr>
          <p:cNvPr id="5" name="Text Placeholder 4">
            <a:extLst>
              <a:ext uri="{FF2B5EF4-FFF2-40B4-BE49-F238E27FC236}">
                <a16:creationId xmlns:a16="http://schemas.microsoft.com/office/drawing/2014/main" id="{D4E685C5-18E0-298D-54D1-32D9CC305A93}"/>
              </a:ext>
            </a:extLst>
          </p:cNvPr>
          <p:cNvSpPr>
            <a:spLocks noGrp="1"/>
          </p:cNvSpPr>
          <p:nvPr>
            <p:ph type="body" sz="quarter" idx="17"/>
          </p:nvPr>
        </p:nvSpPr>
        <p:spPr>
          <a:xfrm>
            <a:off x="457200" y="1640706"/>
            <a:ext cx="10438818" cy="3781324"/>
          </a:xfrm>
        </p:spPr>
        <p:txBody>
          <a:bodyPr/>
          <a:lstStyle/>
          <a:p>
            <a:pPr marL="0" marR="0" lvl="0" indent="0" algn="l" defTabSz="914400" rtl="0" eaLnBrk="1" fontAlgn="auto" latinLnBrk="0" hangingPunct="1">
              <a:lnSpc>
                <a:spcPct val="107000"/>
              </a:lnSpc>
              <a:spcBef>
                <a:spcPts val="0"/>
              </a:spcBef>
              <a:spcAft>
                <a:spcPts val="800"/>
              </a:spcAft>
              <a:buClr>
                <a:srgbClr val="E48312"/>
              </a:buClr>
              <a:buSzPct val="100000"/>
              <a:buFont typeface="Calibri" panose="020F0502020204030204" pitchFamily="34" charset="0"/>
              <a:buNone/>
              <a:tabLst/>
              <a:defRPr/>
            </a:pPr>
            <a:endParaRPr lang="en-US" sz="1800" dirty="0">
              <a:solidFill>
                <a:srgbClr val="000000">
                  <a:lumMod val="75000"/>
                  <a:lumOff val="25000"/>
                </a:srgbClr>
              </a:solidFill>
              <a:latin typeface="+mn-lt"/>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
                <a:srgbClr val="E48312"/>
              </a:buClr>
              <a:buSzPct val="100000"/>
              <a:buFont typeface="Calibri" panose="020F0502020204030204" pitchFamily="34" charset="0"/>
              <a:buNone/>
              <a:tabLst/>
              <a:defRPr/>
            </a:pPr>
            <a:r>
              <a:rPr lang="en-US" sz="1800" dirty="0">
                <a:solidFill>
                  <a:srgbClr val="000000">
                    <a:lumMod val="75000"/>
                    <a:lumOff val="25000"/>
                  </a:srgbClr>
                </a:solidFill>
                <a:latin typeface="+mn-lt"/>
                <a:ea typeface="Times New Roman" panose="02020603050405020304" pitchFamily="18" charset="0"/>
                <a:cs typeface="Times New Roman" panose="02020603050405020304" pitchFamily="18" charset="0"/>
              </a:rPr>
              <a:t>The goal of this project is to train a model to identify relevant entities, which are:  ​</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solidFill>
                  <a:srgbClr val="000000">
                    <a:lumMod val="75000"/>
                    <a:lumOff val="25000"/>
                  </a:srgbClr>
                </a:solidFill>
                <a:latin typeface="+mn-lt"/>
                <a:ea typeface="Times New Roman" panose="02020603050405020304" pitchFamily="18" charset="0"/>
                <a:cs typeface="Times New Roman" panose="02020603050405020304" pitchFamily="18" charset="0"/>
              </a:rPr>
              <a:t>Skills: such as “writing, critical thinking, persuasion” etc.​</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solidFill>
                  <a:srgbClr val="000000">
                    <a:lumMod val="75000"/>
                    <a:lumOff val="25000"/>
                  </a:srgbClr>
                </a:solidFill>
                <a:latin typeface="+mn-lt"/>
                <a:ea typeface="Times New Roman" panose="02020603050405020304" pitchFamily="18" charset="0"/>
                <a:cs typeface="Times New Roman" panose="02020603050405020304" pitchFamily="18" charset="0"/>
              </a:rPr>
              <a:t>Technology Skills: such as “python, R, SAP” etc.​</a:t>
            </a:r>
          </a:p>
          <a:p>
            <a:pPr marL="0" marR="0" lvl="0" indent="0" algn="l" defTabSz="914400" rtl="0" eaLnBrk="1" fontAlgn="auto" latinLnBrk="0" hangingPunct="1">
              <a:lnSpc>
                <a:spcPct val="107000"/>
              </a:lnSpc>
              <a:spcBef>
                <a:spcPts val="0"/>
              </a:spcBef>
              <a:spcAft>
                <a:spcPts val="800"/>
              </a:spcAft>
              <a:buClr>
                <a:srgbClr val="E48312"/>
              </a:buClr>
              <a:buSzPct val="100000"/>
              <a:buFont typeface="Calibri" panose="020F0502020204030204" pitchFamily="34" charset="0"/>
              <a:buNone/>
              <a:tabLst/>
              <a:defRPr/>
            </a:pPr>
            <a:r>
              <a:rPr lang="en-US" sz="1800" dirty="0">
                <a:solidFill>
                  <a:srgbClr val="000000">
                    <a:lumMod val="75000"/>
                    <a:lumOff val="25000"/>
                  </a:srgbClr>
                </a:solidFill>
                <a:latin typeface="+mn-lt"/>
                <a:ea typeface="Times New Roman" panose="02020603050405020304" pitchFamily="18" charset="0"/>
                <a:cs typeface="Times New Roman" panose="02020603050405020304" pitchFamily="18" charset="0"/>
              </a:rPr>
              <a:t>The purpose of this model would be to perform broad matching for example if the model was trained to identify “machine learning” it should also identify “machine-learning”, “ml”, “machine </a:t>
            </a:r>
            <a:r>
              <a:rPr lang="en-US" sz="1800" dirty="0" err="1">
                <a:solidFill>
                  <a:srgbClr val="000000">
                    <a:lumMod val="75000"/>
                    <a:lumOff val="25000"/>
                  </a:srgbClr>
                </a:solidFill>
                <a:latin typeface="+mn-lt"/>
                <a:ea typeface="Times New Roman" panose="02020603050405020304" pitchFamily="18" charset="0"/>
                <a:cs typeface="Times New Roman" panose="02020603050405020304" pitchFamily="18" charset="0"/>
              </a:rPr>
              <a:t>lerning</a:t>
            </a:r>
            <a:r>
              <a:rPr lang="en-US" sz="1800" dirty="0">
                <a:solidFill>
                  <a:srgbClr val="000000">
                    <a:lumMod val="75000"/>
                    <a:lumOff val="25000"/>
                  </a:srgbClr>
                </a:solidFill>
                <a:latin typeface="+mn-lt"/>
                <a:ea typeface="Times New Roman" panose="02020603050405020304" pitchFamily="18" charset="0"/>
                <a:cs typeface="Times New Roman" panose="02020603050405020304" pitchFamily="18" charset="0"/>
              </a:rPr>
              <a:t>”, “ML” etc.​</a:t>
            </a:r>
            <a:endParaRPr lang="en-US" sz="1800" dirty="0">
              <a:latin typeface="+mn-lt"/>
            </a:endParaRPr>
          </a:p>
        </p:txBody>
      </p:sp>
      <p:sp>
        <p:nvSpPr>
          <p:cNvPr id="6" name="Text Placeholder 5">
            <a:extLst>
              <a:ext uri="{FF2B5EF4-FFF2-40B4-BE49-F238E27FC236}">
                <a16:creationId xmlns:a16="http://schemas.microsoft.com/office/drawing/2014/main" id="{C11407BB-46F0-F059-07C0-7A932BA51B69}"/>
              </a:ext>
            </a:extLst>
          </p:cNvPr>
          <p:cNvSpPr>
            <a:spLocks noGrp="1"/>
          </p:cNvSpPr>
          <p:nvPr>
            <p:ph type="body" sz="quarter" idx="18"/>
          </p:nvPr>
        </p:nvSpPr>
        <p:spPr/>
        <p:txBody>
          <a:bodyPr/>
          <a:lstStyle/>
          <a:p>
            <a:r>
              <a:rPr lang="en-US" dirty="0"/>
              <a:t>School of Information Studies</a:t>
            </a:r>
          </a:p>
        </p:txBody>
      </p:sp>
    </p:spTree>
    <p:extLst>
      <p:ext uri="{BB962C8B-B14F-4D97-AF65-F5344CB8AC3E}">
        <p14:creationId xmlns:p14="http://schemas.microsoft.com/office/powerpoint/2010/main" val="185970109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3240EB-25EA-7F93-85EF-18E44D24BA86}"/>
              </a:ext>
            </a:extLst>
          </p:cNvPr>
          <p:cNvSpPr>
            <a:spLocks noGrp="1"/>
          </p:cNvSpPr>
          <p:nvPr>
            <p:ph type="sldNum" sz="quarter" idx="10"/>
          </p:nvPr>
        </p:nvSpPr>
        <p:spPr/>
        <p:txBody>
          <a:bodyPr/>
          <a:lstStyle/>
          <a:p>
            <a:fld id="{F343A32A-436A-8143-8894-653E98457856}" type="slidenum">
              <a:rPr lang="en-US" smtClean="0"/>
              <a:pPr/>
              <a:t>13</a:t>
            </a:fld>
            <a:endParaRPr lang="en-US"/>
          </a:p>
        </p:txBody>
      </p:sp>
      <p:sp>
        <p:nvSpPr>
          <p:cNvPr id="3" name="Title 2">
            <a:extLst>
              <a:ext uri="{FF2B5EF4-FFF2-40B4-BE49-F238E27FC236}">
                <a16:creationId xmlns:a16="http://schemas.microsoft.com/office/drawing/2014/main" id="{06CDAD7D-D3AE-18F2-D1A4-146256B006A1}"/>
              </a:ext>
            </a:extLst>
          </p:cNvPr>
          <p:cNvSpPr>
            <a:spLocks noGrp="1"/>
          </p:cNvSpPr>
          <p:nvPr>
            <p:ph type="title"/>
          </p:nvPr>
        </p:nvSpPr>
        <p:spPr>
          <a:xfrm>
            <a:off x="457200" y="253938"/>
            <a:ext cx="11734800" cy="632988"/>
          </a:xfrm>
        </p:spPr>
        <p:txBody>
          <a:bodyPr/>
          <a:lstStyle/>
          <a:p>
            <a:r>
              <a:rPr lang="en-US" dirty="0" err="1"/>
              <a:t>SkillSpotter</a:t>
            </a:r>
            <a:r>
              <a:rPr lang="en-US" dirty="0"/>
              <a:t>: Mining and Skills from Job Descriptions</a:t>
            </a:r>
          </a:p>
        </p:txBody>
      </p:sp>
      <p:sp>
        <p:nvSpPr>
          <p:cNvPr id="4" name="Content Placeholder 3">
            <a:extLst>
              <a:ext uri="{FF2B5EF4-FFF2-40B4-BE49-F238E27FC236}">
                <a16:creationId xmlns:a16="http://schemas.microsoft.com/office/drawing/2014/main" id="{404F25D9-4EB6-4287-28BA-F8A5CEFD746D}"/>
              </a:ext>
            </a:extLst>
          </p:cNvPr>
          <p:cNvSpPr>
            <a:spLocks noGrp="1"/>
          </p:cNvSpPr>
          <p:nvPr>
            <p:ph sz="quarter" idx="16"/>
          </p:nvPr>
        </p:nvSpPr>
        <p:spPr/>
        <p:txBody>
          <a:bodyPr/>
          <a:lstStyle/>
          <a:p>
            <a:r>
              <a:rPr lang="en-US" dirty="0"/>
              <a:t>IST736: Text Mining </a:t>
            </a:r>
          </a:p>
          <a:p>
            <a:endParaRPr lang="en-US" dirty="0"/>
          </a:p>
        </p:txBody>
      </p:sp>
      <p:sp>
        <p:nvSpPr>
          <p:cNvPr id="5" name="Text Placeholder 4">
            <a:extLst>
              <a:ext uri="{FF2B5EF4-FFF2-40B4-BE49-F238E27FC236}">
                <a16:creationId xmlns:a16="http://schemas.microsoft.com/office/drawing/2014/main" id="{D4E685C5-18E0-298D-54D1-32D9CC305A93}"/>
              </a:ext>
            </a:extLst>
          </p:cNvPr>
          <p:cNvSpPr>
            <a:spLocks noGrp="1"/>
          </p:cNvSpPr>
          <p:nvPr>
            <p:ph type="body" sz="quarter" idx="17"/>
          </p:nvPr>
        </p:nvSpPr>
        <p:spPr>
          <a:xfrm>
            <a:off x="457200" y="1640706"/>
            <a:ext cx="10438818" cy="3781324"/>
          </a:xfrm>
        </p:spPr>
        <p:txBody>
          <a:bodyPr/>
          <a:lstStyle/>
          <a:p>
            <a:pPr marL="0" marR="0" lvl="0" indent="0" algn="l" defTabSz="914400" rtl="0" eaLnBrk="1" fontAlgn="auto" latinLnBrk="0" hangingPunct="1">
              <a:lnSpc>
                <a:spcPct val="107000"/>
              </a:lnSpc>
              <a:spcBef>
                <a:spcPts val="0"/>
              </a:spcBef>
              <a:spcAft>
                <a:spcPts val="800"/>
              </a:spcAft>
              <a:buClr>
                <a:srgbClr val="E48312"/>
              </a:buClr>
              <a:buSzPct val="100000"/>
              <a:buFont typeface="Calibri" panose="020F0502020204030204" pitchFamily="34" charset="0"/>
              <a:buNone/>
              <a:tabLst/>
              <a:defRPr/>
            </a:pPr>
            <a:r>
              <a:rPr lang="en-US" sz="1800" dirty="0">
                <a:solidFill>
                  <a:srgbClr val="000000">
                    <a:lumMod val="75000"/>
                    <a:lumOff val="25000"/>
                  </a:srgbClr>
                </a:solidFill>
                <a:latin typeface="+mn-lt"/>
                <a:ea typeface="Times New Roman" panose="02020603050405020304" pitchFamily="18" charset="0"/>
                <a:cs typeface="Times New Roman" panose="02020603050405020304" pitchFamily="18" charset="0"/>
              </a:rPr>
              <a:t>About the Data:</a:t>
            </a:r>
          </a:p>
          <a:p>
            <a:pPr marL="0" marR="0" lvl="0" indent="0" algn="l" defTabSz="914400" rtl="0" eaLnBrk="1" fontAlgn="auto" latinLnBrk="0" hangingPunct="1">
              <a:lnSpc>
                <a:spcPct val="107000"/>
              </a:lnSpc>
              <a:spcBef>
                <a:spcPts val="0"/>
              </a:spcBef>
              <a:spcAft>
                <a:spcPts val="800"/>
              </a:spcAft>
              <a:buClr>
                <a:srgbClr val="E48312"/>
              </a:buClr>
              <a:buSzPct val="100000"/>
              <a:buFont typeface="Calibri" panose="020F0502020204030204" pitchFamily="34" charset="0"/>
              <a:buNone/>
              <a:tabLst/>
              <a:defRPr/>
            </a:pPr>
            <a:r>
              <a:rPr lang="en-US" sz="1800" dirty="0">
                <a:latin typeface="+mn-lt"/>
              </a:rPr>
              <a:t>The dataset contains 187,853 web scraped job descriptions from various websites. ​</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latin typeface="+mn-lt"/>
              </a:rPr>
              <a:t>Each job description is uniquely identified by a 'Job ID’. ​</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latin typeface="+mn-lt"/>
              </a:rPr>
              <a:t>The core content of the dataset is the 'Job Description' column, which provides comprehensive details about each role. ​</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latin typeface="+mn-lt"/>
              </a:rPr>
              <a:t>A 'Skills' column which identifies few skills required in the job description itself. ,​</a:t>
            </a:r>
          </a:p>
          <a:p>
            <a:pPr marL="0" marR="0" lvl="0" indent="0" algn="l" defTabSz="914400" rtl="0" eaLnBrk="1" fontAlgn="auto" latinLnBrk="0" hangingPunct="1">
              <a:lnSpc>
                <a:spcPct val="107000"/>
              </a:lnSpc>
              <a:spcBef>
                <a:spcPts val="0"/>
              </a:spcBef>
              <a:spcAft>
                <a:spcPts val="800"/>
              </a:spcAft>
              <a:buClr>
                <a:srgbClr val="E48312"/>
              </a:buClr>
              <a:buSzPct val="100000"/>
              <a:buFont typeface="Calibri" panose="020F0502020204030204" pitchFamily="34" charset="0"/>
              <a:buNone/>
              <a:tabLst/>
              <a:defRPr/>
            </a:pPr>
            <a:r>
              <a:rPr lang="en-US" sz="1800" dirty="0">
                <a:latin typeface="+mn-lt"/>
              </a:rPr>
              <a:t>There’s also a web scraped list of 8,904 essential skills, both soft skills (35) and technical skills (8,869), identified from the reputable source onetonline.org. The combination of these columns presents a valuable resource for analyzing job market trends and skill demands.​</a:t>
            </a:r>
          </a:p>
        </p:txBody>
      </p:sp>
      <p:sp>
        <p:nvSpPr>
          <p:cNvPr id="6" name="Text Placeholder 5">
            <a:extLst>
              <a:ext uri="{FF2B5EF4-FFF2-40B4-BE49-F238E27FC236}">
                <a16:creationId xmlns:a16="http://schemas.microsoft.com/office/drawing/2014/main" id="{C11407BB-46F0-F059-07C0-7A932BA51B69}"/>
              </a:ext>
            </a:extLst>
          </p:cNvPr>
          <p:cNvSpPr>
            <a:spLocks noGrp="1"/>
          </p:cNvSpPr>
          <p:nvPr>
            <p:ph type="body" sz="quarter" idx="18"/>
          </p:nvPr>
        </p:nvSpPr>
        <p:spPr/>
        <p:txBody>
          <a:bodyPr/>
          <a:lstStyle/>
          <a:p>
            <a:r>
              <a:rPr lang="en-US" dirty="0"/>
              <a:t>School of Information Studies</a:t>
            </a:r>
          </a:p>
        </p:txBody>
      </p:sp>
    </p:spTree>
    <p:extLst>
      <p:ext uri="{BB962C8B-B14F-4D97-AF65-F5344CB8AC3E}">
        <p14:creationId xmlns:p14="http://schemas.microsoft.com/office/powerpoint/2010/main" val="392834094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3240EB-25EA-7F93-85EF-18E44D24BA86}"/>
              </a:ext>
            </a:extLst>
          </p:cNvPr>
          <p:cNvSpPr>
            <a:spLocks noGrp="1"/>
          </p:cNvSpPr>
          <p:nvPr>
            <p:ph type="sldNum" sz="quarter" idx="10"/>
          </p:nvPr>
        </p:nvSpPr>
        <p:spPr/>
        <p:txBody>
          <a:bodyPr/>
          <a:lstStyle/>
          <a:p>
            <a:fld id="{F343A32A-436A-8143-8894-653E98457856}" type="slidenum">
              <a:rPr lang="en-US" smtClean="0"/>
              <a:pPr/>
              <a:t>14</a:t>
            </a:fld>
            <a:endParaRPr lang="en-US"/>
          </a:p>
        </p:txBody>
      </p:sp>
      <p:sp>
        <p:nvSpPr>
          <p:cNvPr id="3" name="Title 2">
            <a:extLst>
              <a:ext uri="{FF2B5EF4-FFF2-40B4-BE49-F238E27FC236}">
                <a16:creationId xmlns:a16="http://schemas.microsoft.com/office/drawing/2014/main" id="{06CDAD7D-D3AE-18F2-D1A4-146256B006A1}"/>
              </a:ext>
            </a:extLst>
          </p:cNvPr>
          <p:cNvSpPr>
            <a:spLocks noGrp="1"/>
          </p:cNvSpPr>
          <p:nvPr>
            <p:ph type="title"/>
          </p:nvPr>
        </p:nvSpPr>
        <p:spPr>
          <a:xfrm>
            <a:off x="457200" y="253938"/>
            <a:ext cx="11734800" cy="632988"/>
          </a:xfrm>
        </p:spPr>
        <p:txBody>
          <a:bodyPr/>
          <a:lstStyle/>
          <a:p>
            <a:r>
              <a:rPr lang="en-US" dirty="0" err="1"/>
              <a:t>SkillSpotter</a:t>
            </a:r>
            <a:r>
              <a:rPr lang="en-US" dirty="0"/>
              <a:t>: Mining and Skills from Job Descriptions</a:t>
            </a:r>
          </a:p>
        </p:txBody>
      </p:sp>
      <p:sp>
        <p:nvSpPr>
          <p:cNvPr id="4" name="Content Placeholder 3">
            <a:extLst>
              <a:ext uri="{FF2B5EF4-FFF2-40B4-BE49-F238E27FC236}">
                <a16:creationId xmlns:a16="http://schemas.microsoft.com/office/drawing/2014/main" id="{404F25D9-4EB6-4287-28BA-F8A5CEFD746D}"/>
              </a:ext>
            </a:extLst>
          </p:cNvPr>
          <p:cNvSpPr>
            <a:spLocks noGrp="1"/>
          </p:cNvSpPr>
          <p:nvPr>
            <p:ph sz="quarter" idx="16"/>
          </p:nvPr>
        </p:nvSpPr>
        <p:spPr/>
        <p:txBody>
          <a:bodyPr/>
          <a:lstStyle/>
          <a:p>
            <a:r>
              <a:rPr lang="en-US" dirty="0"/>
              <a:t>IST736: Text Mining </a:t>
            </a:r>
          </a:p>
          <a:p>
            <a:endParaRPr lang="en-US" dirty="0"/>
          </a:p>
        </p:txBody>
      </p:sp>
      <p:sp>
        <p:nvSpPr>
          <p:cNvPr id="5" name="Text Placeholder 4">
            <a:extLst>
              <a:ext uri="{FF2B5EF4-FFF2-40B4-BE49-F238E27FC236}">
                <a16:creationId xmlns:a16="http://schemas.microsoft.com/office/drawing/2014/main" id="{D4E685C5-18E0-298D-54D1-32D9CC305A93}"/>
              </a:ext>
            </a:extLst>
          </p:cNvPr>
          <p:cNvSpPr>
            <a:spLocks noGrp="1"/>
          </p:cNvSpPr>
          <p:nvPr>
            <p:ph type="body" sz="quarter" idx="17"/>
          </p:nvPr>
        </p:nvSpPr>
        <p:spPr>
          <a:xfrm>
            <a:off x="457200" y="1640706"/>
            <a:ext cx="10438818" cy="3781324"/>
          </a:xfrm>
        </p:spPr>
        <p:txBody>
          <a:bodyPr/>
          <a:lstStyle/>
          <a:p>
            <a:pPr marL="0" marR="0" lvl="0" indent="0" algn="l" defTabSz="914400" rtl="0" eaLnBrk="1" fontAlgn="auto" latinLnBrk="0" hangingPunct="1">
              <a:lnSpc>
                <a:spcPct val="107000"/>
              </a:lnSpc>
              <a:spcBef>
                <a:spcPts val="0"/>
              </a:spcBef>
              <a:spcAft>
                <a:spcPts val="800"/>
              </a:spcAft>
              <a:buClr>
                <a:srgbClr val="E48312"/>
              </a:buClr>
              <a:buSzPct val="100000"/>
              <a:buFont typeface="Calibri" panose="020F0502020204030204" pitchFamily="34" charset="0"/>
              <a:buNone/>
              <a:tabLst/>
              <a:defRPr/>
            </a:pPr>
            <a:r>
              <a:rPr lang="en-US" sz="1800" dirty="0">
                <a:solidFill>
                  <a:srgbClr val="000000">
                    <a:lumMod val="75000"/>
                    <a:lumOff val="25000"/>
                  </a:srgbClr>
                </a:solidFill>
                <a:latin typeface="+mn-lt"/>
                <a:ea typeface="Times New Roman" panose="02020603050405020304" pitchFamily="18" charset="0"/>
                <a:cs typeface="Times New Roman" panose="02020603050405020304" pitchFamily="18" charset="0"/>
              </a:rPr>
              <a:t>Methodology:</a:t>
            </a:r>
            <a:endParaRPr lang="en-US" sz="1800" dirty="0">
              <a:latin typeface="+mn-lt"/>
            </a:endParaRPr>
          </a:p>
        </p:txBody>
      </p:sp>
      <p:sp>
        <p:nvSpPr>
          <p:cNvPr id="6" name="Text Placeholder 5">
            <a:extLst>
              <a:ext uri="{FF2B5EF4-FFF2-40B4-BE49-F238E27FC236}">
                <a16:creationId xmlns:a16="http://schemas.microsoft.com/office/drawing/2014/main" id="{C11407BB-46F0-F059-07C0-7A932BA51B69}"/>
              </a:ext>
            </a:extLst>
          </p:cNvPr>
          <p:cNvSpPr>
            <a:spLocks noGrp="1"/>
          </p:cNvSpPr>
          <p:nvPr>
            <p:ph type="body" sz="quarter" idx="18"/>
          </p:nvPr>
        </p:nvSpPr>
        <p:spPr/>
        <p:txBody>
          <a:bodyPr/>
          <a:lstStyle/>
          <a:p>
            <a:r>
              <a:rPr lang="en-US" dirty="0"/>
              <a:t>School of Information Studies</a:t>
            </a:r>
          </a:p>
        </p:txBody>
      </p:sp>
      <p:sp>
        <p:nvSpPr>
          <p:cNvPr id="7" name="Slide Number Placeholder 10">
            <a:extLst>
              <a:ext uri="{FF2B5EF4-FFF2-40B4-BE49-F238E27FC236}">
                <a16:creationId xmlns:a16="http://schemas.microsoft.com/office/drawing/2014/main" id="{2747FF6A-14FD-4635-C17F-ECB24B0021F3}"/>
              </a:ext>
            </a:extLst>
          </p:cNvPr>
          <p:cNvSpPr>
            <a:spLocks noGrp="1"/>
          </p:cNvSpPr>
          <p:nvPr/>
        </p:nvSpPr>
        <p:spPr>
          <a:xfrm>
            <a:off x="8610600" y="611551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5CEABB6-07DC-46E8-9B57-56EC44A396E5}" type="slidenum">
              <a:rPr lang="en-US" smtClean="0"/>
              <a:pPr/>
              <a:t>4</a:t>
            </a:fld>
            <a:endParaRPr lang="en-US"/>
          </a:p>
        </p:txBody>
      </p:sp>
      <p:sp>
        <p:nvSpPr>
          <p:cNvPr id="8" name="文本框 24">
            <a:extLst>
              <a:ext uri="{FF2B5EF4-FFF2-40B4-BE49-F238E27FC236}">
                <a16:creationId xmlns:a16="http://schemas.microsoft.com/office/drawing/2014/main" id="{3A89DD51-B205-6C2C-55BB-EAEF76E0FCE4}"/>
              </a:ext>
            </a:extLst>
          </p:cNvPr>
          <p:cNvSpPr txBox="1"/>
          <p:nvPr/>
        </p:nvSpPr>
        <p:spPr>
          <a:xfrm>
            <a:off x="1888641" y="1807348"/>
            <a:ext cx="3087503" cy="89197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zh-CN" altLang="en-US" sz="1400" cap="all" spc="150">
                <a:latin typeface="+mj-lt"/>
                <a:ea typeface="+mj-ea"/>
                <a:cs typeface="+mj-cs"/>
              </a:rPr>
              <a:t>2. Data Cleaning</a:t>
            </a:r>
          </a:p>
          <a:p>
            <a:pPr algn="r">
              <a:lnSpc>
                <a:spcPct val="150000"/>
              </a:lnSpc>
            </a:pPr>
            <a:r>
              <a:rPr lang="zh-CN" altLang="en-US" sz="1100">
                <a:solidFill>
                  <a:schemeClr val="bg1">
                    <a:lumMod val="50000"/>
                  </a:schemeClr>
                </a:solidFill>
                <a:latin typeface="Arial"/>
                <a:cs typeface="Arial"/>
              </a:rPr>
              <a:t>Cleaning the data by removing html tags, null values.</a:t>
            </a:r>
          </a:p>
        </p:txBody>
      </p:sp>
      <p:sp>
        <p:nvSpPr>
          <p:cNvPr id="9" name="文本框 25">
            <a:extLst>
              <a:ext uri="{FF2B5EF4-FFF2-40B4-BE49-F238E27FC236}">
                <a16:creationId xmlns:a16="http://schemas.microsoft.com/office/drawing/2014/main" id="{0E9075E3-A451-61D0-62EA-CB7852EA0F97}"/>
              </a:ext>
            </a:extLst>
          </p:cNvPr>
          <p:cNvSpPr txBox="1"/>
          <p:nvPr/>
        </p:nvSpPr>
        <p:spPr>
          <a:xfrm>
            <a:off x="7259861" y="1371401"/>
            <a:ext cx="2646346" cy="89197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AutoNum type="arabicPeriod"/>
            </a:pPr>
            <a:r>
              <a:rPr lang="zh-CN" altLang="en-US" sz="1400" cap="all" spc="150">
                <a:latin typeface="+mj-lt"/>
                <a:ea typeface="+mj-ea"/>
                <a:cs typeface="+mj-cs"/>
              </a:rPr>
              <a:t>Data gathering</a:t>
            </a:r>
          </a:p>
          <a:p>
            <a:pPr>
              <a:lnSpc>
                <a:spcPct val="150000"/>
              </a:lnSpc>
            </a:pPr>
            <a:r>
              <a:rPr kumimoji="1" lang="en-US" altLang="zh-CN" sz="1100" dirty="0">
                <a:solidFill>
                  <a:schemeClr val="bg1">
                    <a:lumMod val="50000"/>
                  </a:schemeClr>
                </a:solidFill>
                <a:latin typeface="Arial"/>
                <a:cs typeface="Arial"/>
              </a:rPr>
              <a:t>Web-scraped Job Description and master list for skills.</a:t>
            </a:r>
            <a:endParaRPr lang="en-US" altLang="zh-CN" sz="1100" dirty="0">
              <a:solidFill>
                <a:schemeClr val="bg1">
                  <a:lumMod val="50000"/>
                </a:schemeClr>
              </a:solidFill>
              <a:latin typeface="Arial" panose="020B0604020202020204" pitchFamily="34" charset="0"/>
              <a:cs typeface="Arial" panose="020B0604020202020204" pitchFamily="34" charset="0"/>
            </a:endParaRPr>
          </a:p>
        </p:txBody>
      </p:sp>
      <p:sp>
        <p:nvSpPr>
          <p:cNvPr id="10" name="文本框 26">
            <a:extLst>
              <a:ext uri="{FF2B5EF4-FFF2-40B4-BE49-F238E27FC236}">
                <a16:creationId xmlns:a16="http://schemas.microsoft.com/office/drawing/2014/main" id="{A5167BB2-47AF-7BF7-6DA3-24A41F313AD8}"/>
              </a:ext>
            </a:extLst>
          </p:cNvPr>
          <p:cNvSpPr txBox="1"/>
          <p:nvPr/>
        </p:nvSpPr>
        <p:spPr>
          <a:xfrm>
            <a:off x="2021511" y="3021819"/>
            <a:ext cx="2956790" cy="1145891"/>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en-US" altLang="zh-CN" sz="1400" cap="all" spc="150">
                <a:latin typeface="+mj-lt"/>
                <a:ea typeface="+mj-ea"/>
                <a:cs typeface="+mj-cs"/>
              </a:rPr>
              <a:t>4. Data Transformation</a:t>
            </a:r>
          </a:p>
          <a:p>
            <a:pPr algn="r">
              <a:lnSpc>
                <a:spcPct val="150000"/>
              </a:lnSpc>
            </a:pPr>
            <a:r>
              <a:rPr lang="en-US" altLang="zh-CN" sz="1100">
                <a:solidFill>
                  <a:schemeClr val="bg1">
                    <a:lumMod val="50000"/>
                  </a:schemeClr>
                </a:solidFill>
                <a:latin typeface="Arial"/>
                <a:cs typeface="Arial"/>
              </a:rPr>
              <a:t>Tokenization, BIO Tagging, flattening the data before using Data Collator to create tensors for model training.</a:t>
            </a:r>
          </a:p>
        </p:txBody>
      </p:sp>
      <p:sp>
        <p:nvSpPr>
          <p:cNvPr id="11" name="文本框 27">
            <a:extLst>
              <a:ext uri="{FF2B5EF4-FFF2-40B4-BE49-F238E27FC236}">
                <a16:creationId xmlns:a16="http://schemas.microsoft.com/office/drawing/2014/main" id="{EE6591AB-5FFE-12D7-E74D-3396568C87AB}"/>
              </a:ext>
            </a:extLst>
          </p:cNvPr>
          <p:cNvSpPr txBox="1"/>
          <p:nvPr/>
        </p:nvSpPr>
        <p:spPr>
          <a:xfrm>
            <a:off x="7259861" y="2575829"/>
            <a:ext cx="2646346" cy="89197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400" cap="all" spc="150">
                <a:latin typeface="+mj-lt"/>
                <a:ea typeface="+mj-ea"/>
                <a:cs typeface="+mj-cs"/>
              </a:rPr>
              <a:t>3. Data Sampling</a:t>
            </a:r>
          </a:p>
          <a:p>
            <a:pPr>
              <a:lnSpc>
                <a:spcPct val="150000"/>
              </a:lnSpc>
            </a:pPr>
            <a:r>
              <a:rPr lang="zh-CN" altLang="en-US" sz="1100">
                <a:solidFill>
                  <a:schemeClr val="bg1">
                    <a:lumMod val="50000"/>
                  </a:schemeClr>
                </a:solidFill>
                <a:latin typeface="Arial"/>
                <a:cs typeface="Arial"/>
              </a:rPr>
              <a:t>Sampling only the relevant data form manually selected list of 34 job titles.</a:t>
            </a:r>
          </a:p>
        </p:txBody>
      </p:sp>
      <p:sp>
        <p:nvSpPr>
          <p:cNvPr id="12" name="文本框 28">
            <a:extLst>
              <a:ext uri="{FF2B5EF4-FFF2-40B4-BE49-F238E27FC236}">
                <a16:creationId xmlns:a16="http://schemas.microsoft.com/office/drawing/2014/main" id="{B9A1C1E3-9359-DAAE-7468-69CF49F81595}"/>
              </a:ext>
            </a:extLst>
          </p:cNvPr>
          <p:cNvSpPr txBox="1"/>
          <p:nvPr/>
        </p:nvSpPr>
        <p:spPr>
          <a:xfrm>
            <a:off x="2137293" y="4273917"/>
            <a:ext cx="2838851" cy="89197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zh-CN" altLang="en-US" sz="1400" cap="all" spc="150">
                <a:latin typeface="+mj-lt"/>
                <a:ea typeface="+mj-ea"/>
                <a:cs typeface="+mj-cs"/>
              </a:rPr>
              <a:t>6. Model Inference</a:t>
            </a:r>
          </a:p>
          <a:p>
            <a:pPr algn="r">
              <a:lnSpc>
                <a:spcPct val="150000"/>
              </a:lnSpc>
            </a:pPr>
            <a:r>
              <a:rPr kumimoji="1" lang="en-US" altLang="zh-CN" sz="1100">
                <a:solidFill>
                  <a:schemeClr val="bg1">
                    <a:lumMod val="50000"/>
                  </a:schemeClr>
                </a:solidFill>
                <a:latin typeface="Arial"/>
                <a:cs typeface="Arial"/>
              </a:rPr>
              <a:t>Inferenced our model over sample sentences to test and evaluate the model.</a:t>
            </a:r>
            <a:endParaRPr lang="en-US" altLang="zh-CN" sz="1100">
              <a:solidFill>
                <a:schemeClr val="bg1">
                  <a:lumMod val="50000"/>
                </a:schemeClr>
              </a:solidFill>
              <a:latin typeface="Arial"/>
              <a:cs typeface="Arial"/>
            </a:endParaRPr>
          </a:p>
        </p:txBody>
      </p:sp>
      <p:sp>
        <p:nvSpPr>
          <p:cNvPr id="13" name="文本框 29">
            <a:extLst>
              <a:ext uri="{FF2B5EF4-FFF2-40B4-BE49-F238E27FC236}">
                <a16:creationId xmlns:a16="http://schemas.microsoft.com/office/drawing/2014/main" id="{0ADF73A1-91A7-3665-C0B5-1AA22BB9BA37}"/>
              </a:ext>
            </a:extLst>
          </p:cNvPr>
          <p:cNvSpPr txBox="1"/>
          <p:nvPr/>
        </p:nvSpPr>
        <p:spPr>
          <a:xfrm>
            <a:off x="7259861" y="3770850"/>
            <a:ext cx="3634433" cy="89197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400" cap="all" spc="150">
                <a:latin typeface="+mj-lt"/>
                <a:ea typeface="+mj-ea"/>
                <a:cs typeface="+mj-cs"/>
              </a:rPr>
              <a:t>5. Model Training &amp; Evaluation</a:t>
            </a:r>
          </a:p>
          <a:p>
            <a:pPr>
              <a:lnSpc>
                <a:spcPct val="150000"/>
              </a:lnSpc>
            </a:pPr>
            <a:r>
              <a:rPr lang="zh-CN" altLang="en-US" sz="1100">
                <a:solidFill>
                  <a:schemeClr val="bg1">
                    <a:lumMod val="50000"/>
                  </a:schemeClr>
                </a:solidFill>
                <a:latin typeface="Arial"/>
                <a:cs typeface="Arial"/>
              </a:rPr>
              <a:t>Used a Distilbert-base-uncased model with an 80-20 split for model training and got over 98% accuracy.</a:t>
            </a:r>
          </a:p>
        </p:txBody>
      </p:sp>
      <p:sp>
        <p:nvSpPr>
          <p:cNvPr id="14" name="文本框 59">
            <a:extLst>
              <a:ext uri="{FF2B5EF4-FFF2-40B4-BE49-F238E27FC236}">
                <a16:creationId xmlns:a16="http://schemas.microsoft.com/office/drawing/2014/main" id="{DEB492B1-8F35-CB96-6924-247231156A63}"/>
              </a:ext>
            </a:extLst>
          </p:cNvPr>
          <p:cNvSpPr txBox="1"/>
          <p:nvPr/>
        </p:nvSpPr>
        <p:spPr>
          <a:xfrm>
            <a:off x="7259861" y="4982617"/>
            <a:ext cx="3316236" cy="1145891"/>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400" cap="all" spc="150">
                <a:latin typeface="+mj-lt"/>
                <a:ea typeface="+mj-ea"/>
                <a:cs typeface="+mj-cs"/>
              </a:rPr>
              <a:t>7. Final Use Case (Skills)</a:t>
            </a:r>
          </a:p>
          <a:p>
            <a:pPr>
              <a:lnSpc>
                <a:spcPct val="150000"/>
              </a:lnSpc>
            </a:pPr>
            <a:r>
              <a:rPr lang="zh-CN" altLang="en-US" sz="1100">
                <a:solidFill>
                  <a:schemeClr val="bg1">
                    <a:lumMod val="50000"/>
                  </a:schemeClr>
                </a:solidFill>
                <a:latin typeface="Arial"/>
                <a:cs typeface="Arial"/>
              </a:rPr>
              <a:t>Model can be used to find similarity scores between resume and job description and thus be used as a recommendation model.</a:t>
            </a:r>
            <a:endParaRPr lang="zh-CN" altLang="en-US" sz="1100" dirty="0">
              <a:solidFill>
                <a:schemeClr val="bg1">
                  <a:lumMod val="50000"/>
                </a:schemeClr>
              </a:solidFill>
              <a:latin typeface="Arial"/>
              <a:cs typeface="Arial"/>
            </a:endParaRPr>
          </a:p>
        </p:txBody>
      </p:sp>
      <p:grpSp>
        <p:nvGrpSpPr>
          <p:cNvPr id="15" name="Group 14">
            <a:extLst>
              <a:ext uri="{FF2B5EF4-FFF2-40B4-BE49-F238E27FC236}">
                <a16:creationId xmlns:a16="http://schemas.microsoft.com/office/drawing/2014/main" id="{9B5270F7-3BB9-5925-7AD5-13FE18AF4BFC}"/>
              </a:ext>
            </a:extLst>
          </p:cNvPr>
          <p:cNvGrpSpPr/>
          <p:nvPr/>
        </p:nvGrpSpPr>
        <p:grpSpPr>
          <a:xfrm>
            <a:off x="5280808" y="1605114"/>
            <a:ext cx="1630383" cy="4067664"/>
            <a:chOff x="5280808" y="1845954"/>
            <a:chExt cx="1630383" cy="4067664"/>
          </a:xfrm>
        </p:grpSpPr>
        <p:grpSp>
          <p:nvGrpSpPr>
            <p:cNvPr id="16" name="组合 32">
              <a:extLst>
                <a:ext uri="{FF2B5EF4-FFF2-40B4-BE49-F238E27FC236}">
                  <a16:creationId xmlns:a16="http://schemas.microsoft.com/office/drawing/2014/main" id="{CA7F8E0C-B2E7-E48B-1299-771677B812BE}"/>
                </a:ext>
              </a:extLst>
            </p:cNvPr>
            <p:cNvGrpSpPr/>
            <p:nvPr/>
          </p:nvGrpSpPr>
          <p:grpSpPr>
            <a:xfrm>
              <a:off x="5280808" y="1845954"/>
              <a:ext cx="1630383" cy="4067664"/>
              <a:chOff x="4326274" y="1201734"/>
              <a:chExt cx="1630383" cy="4067664"/>
            </a:xfrm>
          </p:grpSpPr>
          <p:sp>
            <p:nvSpPr>
              <p:cNvPr id="22" name="任意形状 55">
                <a:extLst>
                  <a:ext uri="{FF2B5EF4-FFF2-40B4-BE49-F238E27FC236}">
                    <a16:creationId xmlns:a16="http://schemas.microsoft.com/office/drawing/2014/main" id="{26252290-78E5-E8F1-6EAF-8AA1A40FF700}"/>
                  </a:ext>
                </a:extLst>
              </p:cNvPr>
              <p:cNvSpPr/>
              <p:nvPr/>
            </p:nvSpPr>
            <p:spPr>
              <a:xfrm rot="1809624">
                <a:off x="4713990" y="3367622"/>
                <a:ext cx="843000" cy="269419"/>
              </a:xfrm>
              <a:custGeom>
                <a:avLst/>
                <a:gdLst>
                  <a:gd name="connsiteX0" fmla="*/ 1018642 w 1018642"/>
                  <a:gd name="connsiteY0" fmla="*/ 0 h 342901"/>
                  <a:gd name="connsiteX1" fmla="*/ 1018642 w 1018642"/>
                  <a:gd name="connsiteY1" fmla="*/ 342901 h 342901"/>
                  <a:gd name="connsiteX2" fmla="*/ 996372 w 1018642"/>
                  <a:gd name="connsiteY2" fmla="*/ 337175 h 342901"/>
                  <a:gd name="connsiteX3" fmla="*/ 505853 w 1018642"/>
                  <a:gd name="connsiteY3" fmla="*/ 287726 h 342901"/>
                  <a:gd name="connsiteX4" fmla="*/ 15334 w 1018642"/>
                  <a:gd name="connsiteY4" fmla="*/ 337175 h 342901"/>
                  <a:gd name="connsiteX5" fmla="*/ 0 w 1018642"/>
                  <a:gd name="connsiteY5" fmla="*/ 341118 h 342901"/>
                  <a:gd name="connsiteX6" fmla="*/ 0 w 1018642"/>
                  <a:gd name="connsiteY6" fmla="*/ 1784 h 342901"/>
                  <a:gd name="connsiteX7" fmla="*/ 15334 w 1018642"/>
                  <a:gd name="connsiteY7" fmla="*/ 5726 h 342901"/>
                  <a:gd name="connsiteX8" fmla="*/ 505853 w 1018642"/>
                  <a:gd name="connsiteY8" fmla="*/ 55175 h 342901"/>
                  <a:gd name="connsiteX9" fmla="*/ 996372 w 1018642"/>
                  <a:gd name="connsiteY9" fmla="*/ 5726 h 342901"/>
                  <a:gd name="connsiteX10" fmla="*/ 1018642 w 1018642"/>
                  <a:gd name="connsiteY10" fmla="*/ 0 h 342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8642" h="342901">
                    <a:moveTo>
                      <a:pt x="1018642" y="0"/>
                    </a:moveTo>
                    <a:lnTo>
                      <a:pt x="1018642" y="342901"/>
                    </a:lnTo>
                    <a:lnTo>
                      <a:pt x="996372" y="337175"/>
                    </a:lnTo>
                    <a:cubicBezTo>
                      <a:pt x="837930" y="304753"/>
                      <a:pt x="673880" y="287726"/>
                      <a:pt x="505853" y="287726"/>
                    </a:cubicBezTo>
                    <a:cubicBezTo>
                      <a:pt x="337826" y="287726"/>
                      <a:pt x="173776" y="304753"/>
                      <a:pt x="15334" y="337175"/>
                    </a:cubicBezTo>
                    <a:lnTo>
                      <a:pt x="0" y="341118"/>
                    </a:lnTo>
                    <a:lnTo>
                      <a:pt x="0" y="1784"/>
                    </a:lnTo>
                    <a:lnTo>
                      <a:pt x="15334" y="5726"/>
                    </a:lnTo>
                    <a:cubicBezTo>
                      <a:pt x="173776" y="38149"/>
                      <a:pt x="337826" y="55175"/>
                      <a:pt x="505853" y="55175"/>
                    </a:cubicBezTo>
                    <a:cubicBezTo>
                      <a:pt x="673880" y="55175"/>
                      <a:pt x="837930" y="38149"/>
                      <a:pt x="996372" y="5726"/>
                    </a:cubicBezTo>
                    <a:lnTo>
                      <a:pt x="1018642" y="0"/>
                    </a:lnTo>
                    <a:close/>
                  </a:path>
                </a:pathLst>
              </a:custGeom>
              <a:solidFill>
                <a:srgbClr val="E05C2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23" name="任意形状 56">
                <a:extLst>
                  <a:ext uri="{FF2B5EF4-FFF2-40B4-BE49-F238E27FC236}">
                    <a16:creationId xmlns:a16="http://schemas.microsoft.com/office/drawing/2014/main" id="{2A7B4B05-F7CE-58D3-F68B-53B0E6BF6DB0}"/>
                  </a:ext>
                </a:extLst>
              </p:cNvPr>
              <p:cNvSpPr/>
              <p:nvPr/>
            </p:nvSpPr>
            <p:spPr>
              <a:xfrm rot="19972378">
                <a:off x="4718427" y="2786285"/>
                <a:ext cx="843000" cy="269419"/>
              </a:xfrm>
              <a:custGeom>
                <a:avLst/>
                <a:gdLst>
                  <a:gd name="connsiteX0" fmla="*/ 1018642 w 1018642"/>
                  <a:gd name="connsiteY0" fmla="*/ 0 h 342901"/>
                  <a:gd name="connsiteX1" fmla="*/ 1018642 w 1018642"/>
                  <a:gd name="connsiteY1" fmla="*/ 342901 h 342901"/>
                  <a:gd name="connsiteX2" fmla="*/ 996372 w 1018642"/>
                  <a:gd name="connsiteY2" fmla="*/ 337175 h 342901"/>
                  <a:gd name="connsiteX3" fmla="*/ 505853 w 1018642"/>
                  <a:gd name="connsiteY3" fmla="*/ 287726 h 342901"/>
                  <a:gd name="connsiteX4" fmla="*/ 15334 w 1018642"/>
                  <a:gd name="connsiteY4" fmla="*/ 337175 h 342901"/>
                  <a:gd name="connsiteX5" fmla="*/ 0 w 1018642"/>
                  <a:gd name="connsiteY5" fmla="*/ 341118 h 342901"/>
                  <a:gd name="connsiteX6" fmla="*/ 0 w 1018642"/>
                  <a:gd name="connsiteY6" fmla="*/ 1784 h 342901"/>
                  <a:gd name="connsiteX7" fmla="*/ 15334 w 1018642"/>
                  <a:gd name="connsiteY7" fmla="*/ 5726 h 342901"/>
                  <a:gd name="connsiteX8" fmla="*/ 505853 w 1018642"/>
                  <a:gd name="connsiteY8" fmla="*/ 55175 h 342901"/>
                  <a:gd name="connsiteX9" fmla="*/ 996372 w 1018642"/>
                  <a:gd name="connsiteY9" fmla="*/ 5726 h 342901"/>
                  <a:gd name="connsiteX10" fmla="*/ 1018642 w 1018642"/>
                  <a:gd name="connsiteY10" fmla="*/ 0 h 342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8642" h="342901">
                    <a:moveTo>
                      <a:pt x="1018642" y="0"/>
                    </a:moveTo>
                    <a:lnTo>
                      <a:pt x="1018642" y="342901"/>
                    </a:lnTo>
                    <a:lnTo>
                      <a:pt x="996372" y="337175"/>
                    </a:lnTo>
                    <a:cubicBezTo>
                      <a:pt x="837930" y="304753"/>
                      <a:pt x="673880" y="287726"/>
                      <a:pt x="505853" y="287726"/>
                    </a:cubicBezTo>
                    <a:cubicBezTo>
                      <a:pt x="337826" y="287726"/>
                      <a:pt x="173776" y="304753"/>
                      <a:pt x="15334" y="337175"/>
                    </a:cubicBezTo>
                    <a:lnTo>
                      <a:pt x="0" y="341118"/>
                    </a:lnTo>
                    <a:lnTo>
                      <a:pt x="0" y="1784"/>
                    </a:lnTo>
                    <a:lnTo>
                      <a:pt x="15334" y="5726"/>
                    </a:lnTo>
                    <a:cubicBezTo>
                      <a:pt x="173776" y="38149"/>
                      <a:pt x="337826" y="55175"/>
                      <a:pt x="505853" y="55175"/>
                    </a:cubicBezTo>
                    <a:cubicBezTo>
                      <a:pt x="673880" y="55175"/>
                      <a:pt x="837930" y="38149"/>
                      <a:pt x="996372" y="5726"/>
                    </a:cubicBezTo>
                    <a:lnTo>
                      <a:pt x="1018642" y="0"/>
                    </a:lnTo>
                    <a:close/>
                  </a:path>
                </a:pathLst>
              </a:custGeom>
              <a:solidFill>
                <a:srgbClr val="E05C2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24" name="任意形状 57">
                <a:extLst>
                  <a:ext uri="{FF2B5EF4-FFF2-40B4-BE49-F238E27FC236}">
                    <a16:creationId xmlns:a16="http://schemas.microsoft.com/office/drawing/2014/main" id="{9BAF5160-B524-8C8B-103E-EA47E36753DA}"/>
                  </a:ext>
                </a:extLst>
              </p:cNvPr>
              <p:cNvSpPr/>
              <p:nvPr/>
            </p:nvSpPr>
            <p:spPr>
              <a:xfrm rot="1961170">
                <a:off x="4721016" y="4536241"/>
                <a:ext cx="843000" cy="269419"/>
              </a:xfrm>
              <a:custGeom>
                <a:avLst/>
                <a:gdLst>
                  <a:gd name="connsiteX0" fmla="*/ 1018642 w 1018642"/>
                  <a:gd name="connsiteY0" fmla="*/ 0 h 342901"/>
                  <a:gd name="connsiteX1" fmla="*/ 1018642 w 1018642"/>
                  <a:gd name="connsiteY1" fmla="*/ 342901 h 342901"/>
                  <a:gd name="connsiteX2" fmla="*/ 996372 w 1018642"/>
                  <a:gd name="connsiteY2" fmla="*/ 337175 h 342901"/>
                  <a:gd name="connsiteX3" fmla="*/ 505853 w 1018642"/>
                  <a:gd name="connsiteY3" fmla="*/ 287726 h 342901"/>
                  <a:gd name="connsiteX4" fmla="*/ 15334 w 1018642"/>
                  <a:gd name="connsiteY4" fmla="*/ 337175 h 342901"/>
                  <a:gd name="connsiteX5" fmla="*/ 0 w 1018642"/>
                  <a:gd name="connsiteY5" fmla="*/ 341118 h 342901"/>
                  <a:gd name="connsiteX6" fmla="*/ 0 w 1018642"/>
                  <a:gd name="connsiteY6" fmla="*/ 1784 h 342901"/>
                  <a:gd name="connsiteX7" fmla="*/ 15334 w 1018642"/>
                  <a:gd name="connsiteY7" fmla="*/ 5726 h 342901"/>
                  <a:gd name="connsiteX8" fmla="*/ 505853 w 1018642"/>
                  <a:gd name="connsiteY8" fmla="*/ 55175 h 342901"/>
                  <a:gd name="connsiteX9" fmla="*/ 996372 w 1018642"/>
                  <a:gd name="connsiteY9" fmla="*/ 5726 h 342901"/>
                  <a:gd name="connsiteX10" fmla="*/ 1018642 w 1018642"/>
                  <a:gd name="connsiteY10" fmla="*/ 0 h 342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8642" h="342901">
                    <a:moveTo>
                      <a:pt x="1018642" y="0"/>
                    </a:moveTo>
                    <a:lnTo>
                      <a:pt x="1018642" y="342901"/>
                    </a:lnTo>
                    <a:lnTo>
                      <a:pt x="996372" y="337175"/>
                    </a:lnTo>
                    <a:cubicBezTo>
                      <a:pt x="837930" y="304753"/>
                      <a:pt x="673880" y="287726"/>
                      <a:pt x="505853" y="287726"/>
                    </a:cubicBezTo>
                    <a:cubicBezTo>
                      <a:pt x="337826" y="287726"/>
                      <a:pt x="173776" y="304753"/>
                      <a:pt x="15334" y="337175"/>
                    </a:cubicBezTo>
                    <a:lnTo>
                      <a:pt x="0" y="341118"/>
                    </a:lnTo>
                    <a:lnTo>
                      <a:pt x="0" y="1784"/>
                    </a:lnTo>
                    <a:lnTo>
                      <a:pt x="15334" y="5726"/>
                    </a:lnTo>
                    <a:cubicBezTo>
                      <a:pt x="173776" y="38149"/>
                      <a:pt x="337826" y="55175"/>
                      <a:pt x="505853" y="55175"/>
                    </a:cubicBezTo>
                    <a:cubicBezTo>
                      <a:pt x="673880" y="55175"/>
                      <a:pt x="837930" y="38149"/>
                      <a:pt x="996372" y="5726"/>
                    </a:cubicBezTo>
                    <a:lnTo>
                      <a:pt x="1018642" y="0"/>
                    </a:lnTo>
                    <a:close/>
                  </a:path>
                </a:pathLst>
              </a:custGeom>
              <a:solidFill>
                <a:srgbClr val="E05C2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25" name="任意形状 58">
                <a:extLst>
                  <a:ext uri="{FF2B5EF4-FFF2-40B4-BE49-F238E27FC236}">
                    <a16:creationId xmlns:a16="http://schemas.microsoft.com/office/drawing/2014/main" id="{DC1628DF-7115-BF53-2885-F742D4B134C8}"/>
                  </a:ext>
                </a:extLst>
              </p:cNvPr>
              <p:cNvSpPr/>
              <p:nvPr/>
            </p:nvSpPr>
            <p:spPr>
              <a:xfrm rot="19972378">
                <a:off x="4723094" y="3933178"/>
                <a:ext cx="843000" cy="269419"/>
              </a:xfrm>
              <a:custGeom>
                <a:avLst/>
                <a:gdLst>
                  <a:gd name="connsiteX0" fmla="*/ 1018642 w 1018642"/>
                  <a:gd name="connsiteY0" fmla="*/ 0 h 342901"/>
                  <a:gd name="connsiteX1" fmla="*/ 1018642 w 1018642"/>
                  <a:gd name="connsiteY1" fmla="*/ 342901 h 342901"/>
                  <a:gd name="connsiteX2" fmla="*/ 996372 w 1018642"/>
                  <a:gd name="connsiteY2" fmla="*/ 337175 h 342901"/>
                  <a:gd name="connsiteX3" fmla="*/ 505853 w 1018642"/>
                  <a:gd name="connsiteY3" fmla="*/ 287726 h 342901"/>
                  <a:gd name="connsiteX4" fmla="*/ 15334 w 1018642"/>
                  <a:gd name="connsiteY4" fmla="*/ 337175 h 342901"/>
                  <a:gd name="connsiteX5" fmla="*/ 0 w 1018642"/>
                  <a:gd name="connsiteY5" fmla="*/ 341118 h 342901"/>
                  <a:gd name="connsiteX6" fmla="*/ 0 w 1018642"/>
                  <a:gd name="connsiteY6" fmla="*/ 1784 h 342901"/>
                  <a:gd name="connsiteX7" fmla="*/ 15334 w 1018642"/>
                  <a:gd name="connsiteY7" fmla="*/ 5726 h 342901"/>
                  <a:gd name="connsiteX8" fmla="*/ 505853 w 1018642"/>
                  <a:gd name="connsiteY8" fmla="*/ 55175 h 342901"/>
                  <a:gd name="connsiteX9" fmla="*/ 996372 w 1018642"/>
                  <a:gd name="connsiteY9" fmla="*/ 5726 h 342901"/>
                  <a:gd name="connsiteX10" fmla="*/ 1018642 w 1018642"/>
                  <a:gd name="connsiteY10" fmla="*/ 0 h 342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8642" h="342901">
                    <a:moveTo>
                      <a:pt x="1018642" y="0"/>
                    </a:moveTo>
                    <a:lnTo>
                      <a:pt x="1018642" y="342901"/>
                    </a:lnTo>
                    <a:lnTo>
                      <a:pt x="996372" y="337175"/>
                    </a:lnTo>
                    <a:cubicBezTo>
                      <a:pt x="837930" y="304753"/>
                      <a:pt x="673880" y="287726"/>
                      <a:pt x="505853" y="287726"/>
                    </a:cubicBezTo>
                    <a:cubicBezTo>
                      <a:pt x="337826" y="287726"/>
                      <a:pt x="173776" y="304753"/>
                      <a:pt x="15334" y="337175"/>
                    </a:cubicBezTo>
                    <a:lnTo>
                      <a:pt x="0" y="341118"/>
                    </a:lnTo>
                    <a:lnTo>
                      <a:pt x="0" y="1784"/>
                    </a:lnTo>
                    <a:lnTo>
                      <a:pt x="15334" y="5726"/>
                    </a:lnTo>
                    <a:cubicBezTo>
                      <a:pt x="173776" y="38149"/>
                      <a:pt x="337826" y="55175"/>
                      <a:pt x="505853" y="55175"/>
                    </a:cubicBezTo>
                    <a:cubicBezTo>
                      <a:pt x="673880" y="55175"/>
                      <a:pt x="837930" y="38149"/>
                      <a:pt x="996372" y="5726"/>
                    </a:cubicBezTo>
                    <a:lnTo>
                      <a:pt x="1018642" y="0"/>
                    </a:lnTo>
                    <a:close/>
                  </a:path>
                </a:pathLst>
              </a:custGeom>
              <a:solidFill>
                <a:srgbClr val="E05C2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26" name="任意形状 54">
                <a:extLst>
                  <a:ext uri="{FF2B5EF4-FFF2-40B4-BE49-F238E27FC236}">
                    <a16:creationId xmlns:a16="http://schemas.microsoft.com/office/drawing/2014/main" id="{B2DA7797-1741-861B-2541-975D03C3D23B}"/>
                  </a:ext>
                </a:extLst>
              </p:cNvPr>
              <p:cNvSpPr/>
              <p:nvPr/>
            </p:nvSpPr>
            <p:spPr>
              <a:xfrm rot="1756035">
                <a:off x="4708621" y="2197494"/>
                <a:ext cx="843000" cy="269419"/>
              </a:xfrm>
              <a:custGeom>
                <a:avLst/>
                <a:gdLst>
                  <a:gd name="connsiteX0" fmla="*/ 1018642 w 1018642"/>
                  <a:gd name="connsiteY0" fmla="*/ 0 h 342901"/>
                  <a:gd name="connsiteX1" fmla="*/ 1018642 w 1018642"/>
                  <a:gd name="connsiteY1" fmla="*/ 342901 h 342901"/>
                  <a:gd name="connsiteX2" fmla="*/ 996372 w 1018642"/>
                  <a:gd name="connsiteY2" fmla="*/ 337175 h 342901"/>
                  <a:gd name="connsiteX3" fmla="*/ 505853 w 1018642"/>
                  <a:gd name="connsiteY3" fmla="*/ 287726 h 342901"/>
                  <a:gd name="connsiteX4" fmla="*/ 15334 w 1018642"/>
                  <a:gd name="connsiteY4" fmla="*/ 337175 h 342901"/>
                  <a:gd name="connsiteX5" fmla="*/ 0 w 1018642"/>
                  <a:gd name="connsiteY5" fmla="*/ 341118 h 342901"/>
                  <a:gd name="connsiteX6" fmla="*/ 0 w 1018642"/>
                  <a:gd name="connsiteY6" fmla="*/ 1784 h 342901"/>
                  <a:gd name="connsiteX7" fmla="*/ 15334 w 1018642"/>
                  <a:gd name="connsiteY7" fmla="*/ 5726 h 342901"/>
                  <a:gd name="connsiteX8" fmla="*/ 505853 w 1018642"/>
                  <a:gd name="connsiteY8" fmla="*/ 55175 h 342901"/>
                  <a:gd name="connsiteX9" fmla="*/ 996372 w 1018642"/>
                  <a:gd name="connsiteY9" fmla="*/ 5726 h 342901"/>
                  <a:gd name="connsiteX10" fmla="*/ 1018642 w 1018642"/>
                  <a:gd name="connsiteY10" fmla="*/ 0 h 342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8642" h="342901">
                    <a:moveTo>
                      <a:pt x="1018642" y="0"/>
                    </a:moveTo>
                    <a:lnTo>
                      <a:pt x="1018642" y="342901"/>
                    </a:lnTo>
                    <a:lnTo>
                      <a:pt x="996372" y="337175"/>
                    </a:lnTo>
                    <a:cubicBezTo>
                      <a:pt x="837930" y="304753"/>
                      <a:pt x="673880" y="287726"/>
                      <a:pt x="505853" y="287726"/>
                    </a:cubicBezTo>
                    <a:cubicBezTo>
                      <a:pt x="337826" y="287726"/>
                      <a:pt x="173776" y="304753"/>
                      <a:pt x="15334" y="337175"/>
                    </a:cubicBezTo>
                    <a:lnTo>
                      <a:pt x="0" y="341118"/>
                    </a:lnTo>
                    <a:lnTo>
                      <a:pt x="0" y="1784"/>
                    </a:lnTo>
                    <a:lnTo>
                      <a:pt x="15334" y="5726"/>
                    </a:lnTo>
                    <a:cubicBezTo>
                      <a:pt x="173776" y="38149"/>
                      <a:pt x="337826" y="55175"/>
                      <a:pt x="505853" y="55175"/>
                    </a:cubicBezTo>
                    <a:cubicBezTo>
                      <a:pt x="673880" y="55175"/>
                      <a:pt x="837930" y="38149"/>
                      <a:pt x="996372" y="5726"/>
                    </a:cubicBezTo>
                    <a:lnTo>
                      <a:pt x="1018642" y="0"/>
                    </a:lnTo>
                    <a:close/>
                  </a:path>
                </a:pathLst>
              </a:custGeom>
              <a:solidFill>
                <a:srgbClr val="E05C2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27" name="任意形状 45">
                <a:extLst>
                  <a:ext uri="{FF2B5EF4-FFF2-40B4-BE49-F238E27FC236}">
                    <a16:creationId xmlns:a16="http://schemas.microsoft.com/office/drawing/2014/main" id="{C328C58E-CD96-1100-E355-0E139BF13AC7}"/>
                  </a:ext>
                </a:extLst>
              </p:cNvPr>
              <p:cNvSpPr/>
              <p:nvPr/>
            </p:nvSpPr>
            <p:spPr>
              <a:xfrm rot="19972378">
                <a:off x="4727217" y="1603186"/>
                <a:ext cx="843000" cy="269419"/>
              </a:xfrm>
              <a:custGeom>
                <a:avLst/>
                <a:gdLst>
                  <a:gd name="connsiteX0" fmla="*/ 1018642 w 1018642"/>
                  <a:gd name="connsiteY0" fmla="*/ 0 h 342901"/>
                  <a:gd name="connsiteX1" fmla="*/ 1018642 w 1018642"/>
                  <a:gd name="connsiteY1" fmla="*/ 342901 h 342901"/>
                  <a:gd name="connsiteX2" fmla="*/ 996372 w 1018642"/>
                  <a:gd name="connsiteY2" fmla="*/ 337175 h 342901"/>
                  <a:gd name="connsiteX3" fmla="*/ 505853 w 1018642"/>
                  <a:gd name="connsiteY3" fmla="*/ 287726 h 342901"/>
                  <a:gd name="connsiteX4" fmla="*/ 15334 w 1018642"/>
                  <a:gd name="connsiteY4" fmla="*/ 337175 h 342901"/>
                  <a:gd name="connsiteX5" fmla="*/ 0 w 1018642"/>
                  <a:gd name="connsiteY5" fmla="*/ 341118 h 342901"/>
                  <a:gd name="connsiteX6" fmla="*/ 0 w 1018642"/>
                  <a:gd name="connsiteY6" fmla="*/ 1784 h 342901"/>
                  <a:gd name="connsiteX7" fmla="*/ 15334 w 1018642"/>
                  <a:gd name="connsiteY7" fmla="*/ 5726 h 342901"/>
                  <a:gd name="connsiteX8" fmla="*/ 505853 w 1018642"/>
                  <a:gd name="connsiteY8" fmla="*/ 55175 h 342901"/>
                  <a:gd name="connsiteX9" fmla="*/ 996372 w 1018642"/>
                  <a:gd name="connsiteY9" fmla="*/ 5726 h 342901"/>
                  <a:gd name="connsiteX10" fmla="*/ 1018642 w 1018642"/>
                  <a:gd name="connsiteY10" fmla="*/ 0 h 342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8642" h="342901">
                    <a:moveTo>
                      <a:pt x="1018642" y="0"/>
                    </a:moveTo>
                    <a:lnTo>
                      <a:pt x="1018642" y="342901"/>
                    </a:lnTo>
                    <a:lnTo>
                      <a:pt x="996372" y="337175"/>
                    </a:lnTo>
                    <a:cubicBezTo>
                      <a:pt x="837930" y="304753"/>
                      <a:pt x="673880" y="287726"/>
                      <a:pt x="505853" y="287726"/>
                    </a:cubicBezTo>
                    <a:cubicBezTo>
                      <a:pt x="337826" y="287726"/>
                      <a:pt x="173776" y="304753"/>
                      <a:pt x="15334" y="337175"/>
                    </a:cubicBezTo>
                    <a:lnTo>
                      <a:pt x="0" y="341118"/>
                    </a:lnTo>
                    <a:lnTo>
                      <a:pt x="0" y="1784"/>
                    </a:lnTo>
                    <a:lnTo>
                      <a:pt x="15334" y="5726"/>
                    </a:lnTo>
                    <a:cubicBezTo>
                      <a:pt x="173776" y="38149"/>
                      <a:pt x="337826" y="55175"/>
                      <a:pt x="505853" y="55175"/>
                    </a:cubicBezTo>
                    <a:cubicBezTo>
                      <a:pt x="673880" y="55175"/>
                      <a:pt x="837930" y="38149"/>
                      <a:pt x="996372" y="5726"/>
                    </a:cubicBezTo>
                    <a:lnTo>
                      <a:pt x="1018642" y="0"/>
                    </a:lnTo>
                    <a:close/>
                  </a:path>
                </a:pathLst>
              </a:custGeom>
              <a:solidFill>
                <a:srgbClr val="E05C2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28" name="椭圆 17">
                <a:extLst>
                  <a:ext uri="{FF2B5EF4-FFF2-40B4-BE49-F238E27FC236}">
                    <a16:creationId xmlns:a16="http://schemas.microsoft.com/office/drawing/2014/main" id="{3E62CA04-D83C-F472-E01E-7417CA87C730}"/>
                  </a:ext>
                </a:extLst>
              </p:cNvPr>
              <p:cNvSpPr/>
              <p:nvPr/>
            </p:nvSpPr>
            <p:spPr>
              <a:xfrm>
                <a:off x="4326274" y="1739148"/>
                <a:ext cx="521840" cy="521840"/>
              </a:xfrm>
              <a:prstGeom prst="ellipse">
                <a:avLst/>
              </a:prstGeom>
              <a:solidFill>
                <a:schemeClr val="bg1"/>
              </a:solidFill>
              <a:ln w="57150">
                <a:noFill/>
              </a:ln>
              <a:effectLst>
                <a:glow rad="98108">
                  <a:schemeClr val="bg1">
                    <a:lumMod val="65000"/>
                    <a:alpha val="2365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29" name="椭圆 18">
                <a:extLst>
                  <a:ext uri="{FF2B5EF4-FFF2-40B4-BE49-F238E27FC236}">
                    <a16:creationId xmlns:a16="http://schemas.microsoft.com/office/drawing/2014/main" id="{7100F63D-51EE-0D75-A676-BE8260DB08D5}"/>
                  </a:ext>
                </a:extLst>
              </p:cNvPr>
              <p:cNvSpPr/>
              <p:nvPr/>
            </p:nvSpPr>
            <p:spPr>
              <a:xfrm>
                <a:off x="5434817" y="1201734"/>
                <a:ext cx="521840" cy="521840"/>
              </a:xfrm>
              <a:prstGeom prst="ellipse">
                <a:avLst/>
              </a:prstGeom>
              <a:solidFill>
                <a:schemeClr val="bg1"/>
              </a:solidFill>
              <a:ln w="57150">
                <a:noFill/>
              </a:ln>
              <a:effectLst>
                <a:glow rad="98108">
                  <a:schemeClr val="bg1">
                    <a:lumMod val="65000"/>
                    <a:alpha val="2365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30" name="椭圆 19">
                <a:extLst>
                  <a:ext uri="{FF2B5EF4-FFF2-40B4-BE49-F238E27FC236}">
                    <a16:creationId xmlns:a16="http://schemas.microsoft.com/office/drawing/2014/main" id="{6EBF087C-BC5A-2975-8E08-5C8368CB48DA}"/>
                  </a:ext>
                </a:extLst>
              </p:cNvPr>
              <p:cNvSpPr/>
              <p:nvPr/>
            </p:nvSpPr>
            <p:spPr>
              <a:xfrm>
                <a:off x="4326274" y="2907161"/>
                <a:ext cx="521840" cy="521840"/>
              </a:xfrm>
              <a:prstGeom prst="ellipse">
                <a:avLst/>
              </a:prstGeom>
              <a:solidFill>
                <a:schemeClr val="bg1"/>
              </a:solidFill>
              <a:ln w="57150">
                <a:noFill/>
              </a:ln>
              <a:effectLst>
                <a:glow rad="98108">
                  <a:schemeClr val="bg1">
                    <a:lumMod val="65000"/>
                    <a:alpha val="2365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31" name="椭圆 20">
                <a:extLst>
                  <a:ext uri="{FF2B5EF4-FFF2-40B4-BE49-F238E27FC236}">
                    <a16:creationId xmlns:a16="http://schemas.microsoft.com/office/drawing/2014/main" id="{552D097C-641B-268E-1EE5-20574AF1A9B2}"/>
                  </a:ext>
                </a:extLst>
              </p:cNvPr>
              <p:cNvSpPr/>
              <p:nvPr/>
            </p:nvSpPr>
            <p:spPr>
              <a:xfrm>
                <a:off x="5434817" y="2383675"/>
                <a:ext cx="521840" cy="521840"/>
              </a:xfrm>
              <a:prstGeom prst="ellipse">
                <a:avLst/>
              </a:prstGeom>
              <a:solidFill>
                <a:schemeClr val="bg1"/>
              </a:solidFill>
              <a:ln w="57150">
                <a:noFill/>
              </a:ln>
              <a:effectLst>
                <a:glow rad="98108">
                  <a:schemeClr val="bg1">
                    <a:lumMod val="65000"/>
                    <a:alpha val="2365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32" name="椭圆 23">
                <a:extLst>
                  <a:ext uri="{FF2B5EF4-FFF2-40B4-BE49-F238E27FC236}">
                    <a16:creationId xmlns:a16="http://schemas.microsoft.com/office/drawing/2014/main" id="{E3B7097C-36BC-A418-2A05-B34C62A7E81B}"/>
                  </a:ext>
                </a:extLst>
              </p:cNvPr>
              <p:cNvSpPr/>
              <p:nvPr/>
            </p:nvSpPr>
            <p:spPr>
              <a:xfrm>
                <a:off x="5434817" y="3565616"/>
                <a:ext cx="521840" cy="521840"/>
              </a:xfrm>
              <a:prstGeom prst="ellipse">
                <a:avLst/>
              </a:prstGeom>
              <a:solidFill>
                <a:schemeClr val="bg1"/>
              </a:solidFill>
              <a:ln w="57150">
                <a:noFill/>
              </a:ln>
              <a:effectLst>
                <a:glow rad="98108">
                  <a:schemeClr val="bg1">
                    <a:lumMod val="65000"/>
                    <a:alpha val="2365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grpSp>
            <p:nvGrpSpPr>
              <p:cNvPr id="33" name="组合 5">
                <a:extLst>
                  <a:ext uri="{FF2B5EF4-FFF2-40B4-BE49-F238E27FC236}">
                    <a16:creationId xmlns:a16="http://schemas.microsoft.com/office/drawing/2014/main" id="{3210A0E4-0E14-075B-3D0F-A08784264B48}"/>
                  </a:ext>
                </a:extLst>
              </p:cNvPr>
              <p:cNvGrpSpPr/>
              <p:nvPr/>
            </p:nvGrpSpPr>
            <p:grpSpPr>
              <a:xfrm>
                <a:off x="4326274" y="3624376"/>
                <a:ext cx="1557716" cy="972637"/>
                <a:chOff x="5254963" y="4091106"/>
                <a:chExt cx="1557716" cy="972637"/>
              </a:xfrm>
            </p:grpSpPr>
            <p:sp>
              <p:nvSpPr>
                <p:cNvPr id="36" name="椭圆 22">
                  <a:extLst>
                    <a:ext uri="{FF2B5EF4-FFF2-40B4-BE49-F238E27FC236}">
                      <a16:creationId xmlns:a16="http://schemas.microsoft.com/office/drawing/2014/main" id="{0B3FE6CE-BC5D-EC81-02EC-106E990F7D66}"/>
                    </a:ext>
                  </a:extLst>
                </p:cNvPr>
                <p:cNvSpPr/>
                <p:nvPr/>
              </p:nvSpPr>
              <p:spPr>
                <a:xfrm>
                  <a:off x="5254963" y="4541903"/>
                  <a:ext cx="521840" cy="521840"/>
                </a:xfrm>
                <a:prstGeom prst="ellipse">
                  <a:avLst/>
                </a:prstGeom>
                <a:solidFill>
                  <a:schemeClr val="bg1"/>
                </a:solidFill>
                <a:ln w="57150">
                  <a:noFill/>
                </a:ln>
                <a:effectLst>
                  <a:glow rad="98108">
                    <a:schemeClr val="bg1">
                      <a:lumMod val="65000"/>
                      <a:alpha val="2365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pic>
              <p:nvPicPr>
                <p:cNvPr id="37" name="图形 41" descr="Inteligencia artificial 纯色填充">
                  <a:extLst>
                    <a:ext uri="{FF2B5EF4-FFF2-40B4-BE49-F238E27FC236}">
                      <a16:creationId xmlns:a16="http://schemas.microsoft.com/office/drawing/2014/main" id="{524F870F-F027-90D0-E6D0-10A4F13FCC9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63919" y="4091106"/>
                  <a:ext cx="348760" cy="348760"/>
                </a:xfrm>
                <a:prstGeom prst="rect">
                  <a:avLst/>
                </a:prstGeom>
              </p:spPr>
            </p:pic>
          </p:grpSp>
          <p:sp>
            <p:nvSpPr>
              <p:cNvPr id="34" name="椭圆 51">
                <a:extLst>
                  <a:ext uri="{FF2B5EF4-FFF2-40B4-BE49-F238E27FC236}">
                    <a16:creationId xmlns:a16="http://schemas.microsoft.com/office/drawing/2014/main" id="{ECBB5106-66F3-134E-0FD6-EDB1FEA69D7D}"/>
                  </a:ext>
                </a:extLst>
              </p:cNvPr>
              <p:cNvSpPr/>
              <p:nvPr/>
            </p:nvSpPr>
            <p:spPr>
              <a:xfrm>
                <a:off x="5434817" y="4747558"/>
                <a:ext cx="521840" cy="521840"/>
              </a:xfrm>
              <a:prstGeom prst="ellipse">
                <a:avLst/>
              </a:prstGeom>
              <a:solidFill>
                <a:schemeClr val="bg1"/>
              </a:solidFill>
              <a:ln w="57150">
                <a:noFill/>
              </a:ln>
              <a:effectLst>
                <a:glow rad="98108">
                  <a:schemeClr val="bg1">
                    <a:lumMod val="65000"/>
                    <a:alpha val="2365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pic>
            <p:nvPicPr>
              <p:cNvPr id="35" name="图形 30" descr="Mochila 纯色填充">
                <a:extLst>
                  <a:ext uri="{FF2B5EF4-FFF2-40B4-BE49-F238E27FC236}">
                    <a16:creationId xmlns:a16="http://schemas.microsoft.com/office/drawing/2014/main" id="{0B39C210-4525-16F9-E38C-29D029F300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21356" y="4833878"/>
                <a:ext cx="349200" cy="349200"/>
              </a:xfrm>
              <a:prstGeom prst="rect">
                <a:avLst/>
              </a:prstGeom>
            </p:spPr>
          </p:pic>
        </p:grpSp>
        <p:pic>
          <p:nvPicPr>
            <p:cNvPr id="17" name="Graphic 1" descr="Document with solid fill">
              <a:extLst>
                <a:ext uri="{FF2B5EF4-FFF2-40B4-BE49-F238E27FC236}">
                  <a16:creationId xmlns:a16="http://schemas.microsoft.com/office/drawing/2014/main" id="{BB643122-5F24-FAF0-A503-91722C8E947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03334" y="1928532"/>
              <a:ext cx="331695" cy="339165"/>
            </a:xfrm>
            <a:prstGeom prst="rect">
              <a:avLst/>
            </a:prstGeom>
          </p:spPr>
        </p:pic>
        <p:pic>
          <p:nvPicPr>
            <p:cNvPr id="18" name="Graphic 2" descr="Soap with solid fill">
              <a:extLst>
                <a:ext uri="{FF2B5EF4-FFF2-40B4-BE49-F238E27FC236}">
                  <a16:creationId xmlns:a16="http://schemas.microsoft.com/office/drawing/2014/main" id="{82F8AF64-8A7C-03D1-5F3A-9692CE7173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56972" y="2454649"/>
              <a:ext cx="361577" cy="361577"/>
            </a:xfrm>
            <a:prstGeom prst="rect">
              <a:avLst/>
            </a:prstGeom>
          </p:spPr>
        </p:pic>
        <p:pic>
          <p:nvPicPr>
            <p:cNvPr id="19" name="Graphic 3" descr="Cut with solid fill">
              <a:extLst>
                <a:ext uri="{FF2B5EF4-FFF2-40B4-BE49-F238E27FC236}">
                  <a16:creationId xmlns:a16="http://schemas.microsoft.com/office/drawing/2014/main" id="{1639F772-A993-44B5-7769-79FC5DACE8D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77560" y="3129243"/>
              <a:ext cx="309283" cy="324224"/>
            </a:xfrm>
            <a:prstGeom prst="rect">
              <a:avLst/>
            </a:prstGeom>
          </p:spPr>
        </p:pic>
        <p:pic>
          <p:nvPicPr>
            <p:cNvPr id="20" name="Graphic 4" descr="Gears with solid fill">
              <a:extLst>
                <a:ext uri="{FF2B5EF4-FFF2-40B4-BE49-F238E27FC236}">
                  <a16:creationId xmlns:a16="http://schemas.microsoft.com/office/drawing/2014/main" id="{9AFBAFE2-A806-9517-26DF-9EED68E4F67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53573" y="3599717"/>
              <a:ext cx="413050" cy="436366"/>
            </a:xfrm>
            <a:prstGeom prst="rect">
              <a:avLst/>
            </a:prstGeom>
          </p:spPr>
        </p:pic>
        <p:pic>
          <p:nvPicPr>
            <p:cNvPr id="21" name="Graphic 5" descr="Blog with solid fill">
              <a:extLst>
                <a:ext uri="{FF2B5EF4-FFF2-40B4-BE49-F238E27FC236}">
                  <a16:creationId xmlns:a16="http://schemas.microsoft.com/office/drawing/2014/main" id="{51EBD99D-DEE3-91AF-ED31-00941EEEEB1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52213" y="4802380"/>
              <a:ext cx="330759" cy="339132"/>
            </a:xfrm>
            <a:prstGeom prst="rect">
              <a:avLst/>
            </a:prstGeom>
          </p:spPr>
        </p:pic>
      </p:grpSp>
    </p:spTree>
    <p:extLst>
      <p:ext uri="{BB962C8B-B14F-4D97-AF65-F5344CB8AC3E}">
        <p14:creationId xmlns:p14="http://schemas.microsoft.com/office/powerpoint/2010/main" val="153273113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3240EB-25EA-7F93-85EF-18E44D24BA86}"/>
              </a:ext>
            </a:extLst>
          </p:cNvPr>
          <p:cNvSpPr>
            <a:spLocks noGrp="1"/>
          </p:cNvSpPr>
          <p:nvPr>
            <p:ph type="sldNum" sz="quarter" idx="10"/>
          </p:nvPr>
        </p:nvSpPr>
        <p:spPr/>
        <p:txBody>
          <a:bodyPr/>
          <a:lstStyle/>
          <a:p>
            <a:fld id="{F343A32A-436A-8143-8894-653E98457856}" type="slidenum">
              <a:rPr lang="en-US" smtClean="0"/>
              <a:pPr/>
              <a:t>15</a:t>
            </a:fld>
            <a:endParaRPr lang="en-US"/>
          </a:p>
        </p:txBody>
      </p:sp>
      <p:sp>
        <p:nvSpPr>
          <p:cNvPr id="3" name="Title 2">
            <a:extLst>
              <a:ext uri="{FF2B5EF4-FFF2-40B4-BE49-F238E27FC236}">
                <a16:creationId xmlns:a16="http://schemas.microsoft.com/office/drawing/2014/main" id="{06CDAD7D-D3AE-18F2-D1A4-146256B006A1}"/>
              </a:ext>
            </a:extLst>
          </p:cNvPr>
          <p:cNvSpPr>
            <a:spLocks noGrp="1"/>
          </p:cNvSpPr>
          <p:nvPr>
            <p:ph type="title"/>
          </p:nvPr>
        </p:nvSpPr>
        <p:spPr>
          <a:xfrm>
            <a:off x="457200" y="253938"/>
            <a:ext cx="11734800" cy="632988"/>
          </a:xfrm>
        </p:spPr>
        <p:txBody>
          <a:bodyPr/>
          <a:lstStyle/>
          <a:p>
            <a:r>
              <a:rPr lang="en-US" dirty="0" err="1"/>
              <a:t>SkillSpotter</a:t>
            </a:r>
            <a:r>
              <a:rPr lang="en-US" dirty="0"/>
              <a:t>: Mining and Skills from Job Descriptions</a:t>
            </a:r>
          </a:p>
        </p:txBody>
      </p:sp>
      <p:sp>
        <p:nvSpPr>
          <p:cNvPr id="4" name="Content Placeholder 3">
            <a:extLst>
              <a:ext uri="{FF2B5EF4-FFF2-40B4-BE49-F238E27FC236}">
                <a16:creationId xmlns:a16="http://schemas.microsoft.com/office/drawing/2014/main" id="{404F25D9-4EB6-4287-28BA-F8A5CEFD746D}"/>
              </a:ext>
            </a:extLst>
          </p:cNvPr>
          <p:cNvSpPr>
            <a:spLocks noGrp="1"/>
          </p:cNvSpPr>
          <p:nvPr>
            <p:ph sz="quarter" idx="16"/>
          </p:nvPr>
        </p:nvSpPr>
        <p:spPr/>
        <p:txBody>
          <a:bodyPr/>
          <a:lstStyle/>
          <a:p>
            <a:r>
              <a:rPr lang="en-US" dirty="0"/>
              <a:t>IST736: Text Mining </a:t>
            </a:r>
          </a:p>
          <a:p>
            <a:endParaRPr lang="en-US" dirty="0"/>
          </a:p>
        </p:txBody>
      </p:sp>
      <p:sp>
        <p:nvSpPr>
          <p:cNvPr id="5" name="Text Placeholder 4">
            <a:extLst>
              <a:ext uri="{FF2B5EF4-FFF2-40B4-BE49-F238E27FC236}">
                <a16:creationId xmlns:a16="http://schemas.microsoft.com/office/drawing/2014/main" id="{D4E685C5-18E0-298D-54D1-32D9CC305A93}"/>
              </a:ext>
            </a:extLst>
          </p:cNvPr>
          <p:cNvSpPr>
            <a:spLocks noGrp="1"/>
          </p:cNvSpPr>
          <p:nvPr>
            <p:ph type="body" sz="quarter" idx="17"/>
          </p:nvPr>
        </p:nvSpPr>
        <p:spPr>
          <a:xfrm>
            <a:off x="457200" y="1640706"/>
            <a:ext cx="10438818" cy="3781324"/>
          </a:xfrm>
        </p:spPr>
        <p:txBody>
          <a:bodyPr/>
          <a:lstStyle/>
          <a:p>
            <a:pPr marL="0" marR="0" lvl="0" indent="0" algn="l" defTabSz="914400" rtl="0" eaLnBrk="1" fontAlgn="auto" latinLnBrk="0" hangingPunct="1">
              <a:lnSpc>
                <a:spcPct val="107000"/>
              </a:lnSpc>
              <a:spcBef>
                <a:spcPts val="0"/>
              </a:spcBef>
              <a:spcAft>
                <a:spcPts val="800"/>
              </a:spcAft>
              <a:buClr>
                <a:srgbClr val="E48312"/>
              </a:buClr>
              <a:buSzPct val="100000"/>
              <a:buFont typeface="Calibri" panose="020F0502020204030204" pitchFamily="34" charset="0"/>
              <a:buNone/>
              <a:tabLst/>
              <a:defRPr/>
            </a:pPr>
            <a:r>
              <a:rPr lang="en-US" sz="1800" dirty="0">
                <a:solidFill>
                  <a:srgbClr val="000000">
                    <a:lumMod val="75000"/>
                    <a:lumOff val="25000"/>
                  </a:srgbClr>
                </a:solidFill>
                <a:latin typeface="+mn-lt"/>
                <a:ea typeface="Times New Roman" panose="02020603050405020304" pitchFamily="18" charset="0"/>
                <a:cs typeface="Times New Roman" panose="02020603050405020304" pitchFamily="18" charset="0"/>
              </a:rPr>
              <a:t>Data Cleaning:  ​</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solidFill>
                  <a:srgbClr val="000000">
                    <a:lumMod val="75000"/>
                    <a:lumOff val="25000"/>
                  </a:srgbClr>
                </a:solidFill>
                <a:latin typeface="+mn-lt"/>
                <a:ea typeface="Times New Roman" panose="02020603050405020304" pitchFamily="18" charset="0"/>
                <a:cs typeface="Times New Roman" panose="02020603050405020304" pitchFamily="18" charset="0"/>
              </a:rPr>
              <a:t>Out of ~87000 unique job titles we focused on a few tech roles that had overall more than 30 postings.​</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solidFill>
                  <a:srgbClr val="000000">
                    <a:lumMod val="75000"/>
                    <a:lumOff val="25000"/>
                  </a:srgbClr>
                </a:solidFill>
                <a:latin typeface="+mn-lt"/>
                <a:ea typeface="Times New Roman" panose="02020603050405020304" pitchFamily="18" charset="0"/>
                <a:cs typeface="Times New Roman" panose="02020603050405020304" pitchFamily="18" charset="0"/>
              </a:rPr>
              <a:t>We manually filtered 34 job titles which were relevant to our scope.​</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solidFill>
                  <a:srgbClr val="000000">
                    <a:lumMod val="75000"/>
                    <a:lumOff val="25000"/>
                  </a:srgbClr>
                </a:solidFill>
                <a:latin typeface="+mn-lt"/>
                <a:ea typeface="Times New Roman" panose="02020603050405020304" pitchFamily="18" charset="0"/>
                <a:cs typeface="Times New Roman" panose="02020603050405020304" pitchFamily="18" charset="0"/>
              </a:rPr>
              <a:t>Parsed skills as list.​</a:t>
            </a:r>
            <a:endParaRPr lang="en-US" sz="1800" dirty="0">
              <a:latin typeface="+mn-lt"/>
            </a:endParaRPr>
          </a:p>
        </p:txBody>
      </p:sp>
      <p:sp>
        <p:nvSpPr>
          <p:cNvPr id="6" name="Text Placeholder 5">
            <a:extLst>
              <a:ext uri="{FF2B5EF4-FFF2-40B4-BE49-F238E27FC236}">
                <a16:creationId xmlns:a16="http://schemas.microsoft.com/office/drawing/2014/main" id="{C11407BB-46F0-F059-07C0-7A932BA51B69}"/>
              </a:ext>
            </a:extLst>
          </p:cNvPr>
          <p:cNvSpPr>
            <a:spLocks noGrp="1"/>
          </p:cNvSpPr>
          <p:nvPr>
            <p:ph type="body" sz="quarter" idx="18"/>
          </p:nvPr>
        </p:nvSpPr>
        <p:spPr/>
        <p:txBody>
          <a:bodyPr/>
          <a:lstStyle/>
          <a:p>
            <a:r>
              <a:rPr lang="en-US" dirty="0"/>
              <a:t>School of Information Studies</a:t>
            </a:r>
          </a:p>
        </p:txBody>
      </p:sp>
      <p:graphicFrame>
        <p:nvGraphicFramePr>
          <p:cNvPr id="11" name="Table 10">
            <a:extLst>
              <a:ext uri="{FF2B5EF4-FFF2-40B4-BE49-F238E27FC236}">
                <a16:creationId xmlns:a16="http://schemas.microsoft.com/office/drawing/2014/main" id="{C108AD92-D001-62DD-0364-A99F14D48B20}"/>
              </a:ext>
            </a:extLst>
          </p:cNvPr>
          <p:cNvGraphicFramePr>
            <a:graphicFrameLocks noGrp="1"/>
          </p:cNvGraphicFramePr>
          <p:nvPr>
            <p:extLst>
              <p:ext uri="{D42A27DB-BD31-4B8C-83A1-F6EECF244321}">
                <p14:modId xmlns:p14="http://schemas.microsoft.com/office/powerpoint/2010/main" val="2837837719"/>
              </p:ext>
            </p:extLst>
          </p:nvPr>
        </p:nvGraphicFramePr>
        <p:xfrm>
          <a:off x="1114325" y="3319461"/>
          <a:ext cx="9963350" cy="2651760"/>
        </p:xfrm>
        <a:graphic>
          <a:graphicData uri="http://schemas.openxmlformats.org/drawingml/2006/table">
            <a:tbl>
              <a:tblPr/>
              <a:tblGrid>
                <a:gridCol w="1951934">
                  <a:extLst>
                    <a:ext uri="{9D8B030D-6E8A-4147-A177-3AD203B41FA5}">
                      <a16:colId xmlns:a16="http://schemas.microsoft.com/office/drawing/2014/main" val="1321948039"/>
                    </a:ext>
                  </a:extLst>
                </a:gridCol>
                <a:gridCol w="2002854">
                  <a:extLst>
                    <a:ext uri="{9D8B030D-6E8A-4147-A177-3AD203B41FA5}">
                      <a16:colId xmlns:a16="http://schemas.microsoft.com/office/drawing/2014/main" val="1772506541"/>
                    </a:ext>
                  </a:extLst>
                </a:gridCol>
                <a:gridCol w="2002854">
                  <a:extLst>
                    <a:ext uri="{9D8B030D-6E8A-4147-A177-3AD203B41FA5}">
                      <a16:colId xmlns:a16="http://schemas.microsoft.com/office/drawing/2014/main" val="1900356651"/>
                    </a:ext>
                  </a:extLst>
                </a:gridCol>
                <a:gridCol w="2002854">
                  <a:extLst>
                    <a:ext uri="{9D8B030D-6E8A-4147-A177-3AD203B41FA5}">
                      <a16:colId xmlns:a16="http://schemas.microsoft.com/office/drawing/2014/main" val="164929930"/>
                    </a:ext>
                  </a:extLst>
                </a:gridCol>
                <a:gridCol w="2002854">
                  <a:extLst>
                    <a:ext uri="{9D8B030D-6E8A-4147-A177-3AD203B41FA5}">
                      <a16:colId xmlns:a16="http://schemas.microsoft.com/office/drawing/2014/main" val="2613599858"/>
                    </a:ext>
                  </a:extLst>
                </a:gridCol>
              </a:tblGrid>
              <a:tr h="335280">
                <a:tc>
                  <a:txBody>
                    <a:bodyPr/>
                    <a:lstStyle/>
                    <a:p>
                      <a:pPr algn="l" fontAlgn="base"/>
                      <a:r>
                        <a:rPr lang="en-US" sz="1200" b="0" i="0">
                          <a:solidFill>
                            <a:srgbClr val="000000"/>
                          </a:solidFill>
                          <a:effectLst/>
                          <a:latin typeface="Calibri" panose="020F0502020204030204" pitchFamily="34" charset="0"/>
                        </a:rPr>
                        <a:t>Software Engineer</a:t>
                      </a:r>
                      <a:r>
                        <a:rPr lang="en-US" sz="1200" b="1" i="0">
                          <a:solidFill>
                            <a:srgbClr val="FFFFFF"/>
                          </a:solidFill>
                          <a:effectLst/>
                          <a:latin typeface="Calibri" panose="020F0502020204030204" pitchFamily="34" charset="0"/>
                        </a:rPr>
                        <a:t>​</a:t>
                      </a:r>
                      <a:endParaRPr lang="en-US" b="1" i="0">
                        <a:solidFill>
                          <a:srgbClr val="FFFFFF"/>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ase"/>
                      <a:r>
                        <a:rPr lang="en-US" sz="1200" b="0" i="0">
                          <a:solidFill>
                            <a:srgbClr val="000000"/>
                          </a:solidFill>
                          <a:effectLst/>
                          <a:latin typeface="Calibri" panose="020F0502020204030204" pitchFamily="34" charset="0"/>
                        </a:rPr>
                        <a:t>Senior Software Engineer</a:t>
                      </a:r>
                      <a:r>
                        <a:rPr lang="en-US" sz="1200" b="1" i="0">
                          <a:solidFill>
                            <a:srgbClr val="FFFFFF"/>
                          </a:solidFill>
                          <a:effectLst/>
                          <a:latin typeface="Calibri" panose="020F0502020204030204" pitchFamily="34" charset="0"/>
                        </a:rPr>
                        <a:t>​</a:t>
                      </a:r>
                      <a:endParaRPr lang="en-US" b="1" i="0">
                        <a:solidFill>
                          <a:srgbClr val="FFFFFF"/>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ase"/>
                      <a:r>
                        <a:rPr lang="en-US" sz="1200" b="0" i="0">
                          <a:solidFill>
                            <a:srgbClr val="000000"/>
                          </a:solidFill>
                          <a:effectLst/>
                          <a:latin typeface="Calibri" panose="020F0502020204030204" pitchFamily="34" charset="0"/>
                        </a:rPr>
                        <a:t>Software Development Engineer</a:t>
                      </a:r>
                      <a:r>
                        <a:rPr lang="en-US" sz="1200" b="1" i="0">
                          <a:solidFill>
                            <a:srgbClr val="FFFFFF"/>
                          </a:solidFill>
                          <a:effectLst/>
                          <a:latin typeface="Calibri" panose="020F0502020204030204" pitchFamily="34" charset="0"/>
                        </a:rPr>
                        <a:t>​</a:t>
                      </a:r>
                      <a:endParaRPr lang="en-US" b="1" i="0">
                        <a:solidFill>
                          <a:srgbClr val="FFFFFF"/>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ase"/>
                      <a:r>
                        <a:rPr lang="en-US" sz="1200" b="0" i="0">
                          <a:solidFill>
                            <a:srgbClr val="000000"/>
                          </a:solidFill>
                          <a:effectLst/>
                          <a:latin typeface="Calibri" panose="020F0502020204030204" pitchFamily="34" charset="0"/>
                        </a:rPr>
                        <a:t>Research Associate</a:t>
                      </a:r>
                      <a:r>
                        <a:rPr lang="en-US" sz="1200" b="1" i="0">
                          <a:solidFill>
                            <a:srgbClr val="FFFFFF"/>
                          </a:solidFill>
                          <a:effectLst/>
                          <a:latin typeface="Calibri" panose="020F0502020204030204" pitchFamily="34" charset="0"/>
                        </a:rPr>
                        <a:t>​</a:t>
                      </a:r>
                      <a:endParaRPr lang="en-US" b="1" i="0">
                        <a:solidFill>
                          <a:srgbClr val="FFFFFF"/>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ase"/>
                      <a:r>
                        <a:rPr lang="en-US" sz="1200" b="0" i="0">
                          <a:solidFill>
                            <a:srgbClr val="000000"/>
                          </a:solidFill>
                          <a:effectLst/>
                          <a:latin typeface="Calibri" panose="020F0502020204030204" pitchFamily="34" charset="0"/>
                        </a:rPr>
                        <a:t>Financial Analyst</a:t>
                      </a:r>
                      <a:r>
                        <a:rPr lang="en-US" sz="1200" b="1" i="0">
                          <a:solidFill>
                            <a:srgbClr val="FFFFFF"/>
                          </a:solidFill>
                          <a:effectLst/>
                          <a:latin typeface="Calibri" panose="020F0502020204030204" pitchFamily="34" charset="0"/>
                        </a:rPr>
                        <a:t>​</a:t>
                      </a:r>
                      <a:endParaRPr lang="en-US" b="1" i="0">
                        <a:solidFill>
                          <a:srgbClr val="FFFFFF"/>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74453172"/>
                  </a:ext>
                </a:extLst>
              </a:tr>
              <a:tr h="335280">
                <a:tc>
                  <a:txBody>
                    <a:bodyPr/>
                    <a:lstStyle/>
                    <a:p>
                      <a:pPr algn="l" fontAlgn="base"/>
                      <a:r>
                        <a:rPr lang="en-US" sz="1200" b="0" i="0">
                          <a:solidFill>
                            <a:srgbClr val="000000"/>
                          </a:solidFill>
                          <a:effectLst/>
                          <a:latin typeface="Calibri" panose="020F0502020204030204" pitchFamily="34" charset="0"/>
                        </a:rPr>
                        <a:t>Product Manager​</a:t>
                      </a:r>
                      <a:endParaRPr lang="en-US" b="0" i="0">
                        <a:solidFill>
                          <a:srgbClr val="000000"/>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ase"/>
                      <a:r>
                        <a:rPr lang="en-US" sz="1200" b="0" i="0">
                          <a:solidFill>
                            <a:srgbClr val="000000"/>
                          </a:solidFill>
                          <a:effectLst/>
                          <a:latin typeface="Calibri" panose="020F0502020204030204" pitchFamily="34" charset="0"/>
                        </a:rPr>
                        <a:t>Business Analyst​</a:t>
                      </a:r>
                      <a:endParaRPr lang="en-US" b="0" i="0">
                        <a:solidFill>
                          <a:srgbClr val="000000"/>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ase"/>
                      <a:r>
                        <a:rPr lang="en-US" sz="1200" b="0" i="0">
                          <a:solidFill>
                            <a:srgbClr val="000000"/>
                          </a:solidFill>
                          <a:effectLst/>
                          <a:latin typeface="Calibri" panose="020F0502020204030204" pitchFamily="34" charset="0"/>
                        </a:rPr>
                        <a:t>Business Development Representative​</a:t>
                      </a:r>
                      <a:endParaRPr lang="en-US" b="0" i="0">
                        <a:solidFill>
                          <a:srgbClr val="000000"/>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ase"/>
                      <a:r>
                        <a:rPr lang="en-US" sz="1200" b="0" i="0">
                          <a:solidFill>
                            <a:srgbClr val="000000"/>
                          </a:solidFill>
                          <a:effectLst/>
                          <a:latin typeface="Calibri" panose="020F0502020204030204" pitchFamily="34" charset="0"/>
                        </a:rPr>
                        <a:t>Principal Software Engineer​</a:t>
                      </a:r>
                      <a:endParaRPr lang="en-US" b="0" i="0">
                        <a:solidFill>
                          <a:srgbClr val="000000"/>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ase"/>
                      <a:r>
                        <a:rPr lang="en-US" sz="1200" b="0" i="0">
                          <a:solidFill>
                            <a:srgbClr val="000000"/>
                          </a:solidFill>
                          <a:effectLst/>
                          <a:latin typeface="Calibri" panose="020F0502020204030204" pitchFamily="34" charset="0"/>
                        </a:rPr>
                        <a:t>Data Engineer​</a:t>
                      </a:r>
                      <a:endParaRPr lang="en-US" b="0" i="0">
                        <a:solidFill>
                          <a:srgbClr val="000000"/>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79024437"/>
                  </a:ext>
                </a:extLst>
              </a:tr>
              <a:tr h="335280">
                <a:tc>
                  <a:txBody>
                    <a:bodyPr/>
                    <a:lstStyle/>
                    <a:p>
                      <a:pPr algn="l" fontAlgn="base"/>
                      <a:r>
                        <a:rPr lang="en-US" sz="1200" b="0" i="0">
                          <a:solidFill>
                            <a:srgbClr val="000000"/>
                          </a:solidFill>
                          <a:effectLst/>
                          <a:latin typeface="Calibri" panose="020F0502020204030204" pitchFamily="34" charset="0"/>
                        </a:rPr>
                        <a:t>Data Scientist​</a:t>
                      </a:r>
                      <a:endParaRPr lang="en-US" b="0" i="0">
                        <a:solidFill>
                          <a:srgbClr val="000000"/>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ase"/>
                      <a:r>
                        <a:rPr lang="en-US" sz="1200" b="0" i="0">
                          <a:solidFill>
                            <a:srgbClr val="000000"/>
                          </a:solidFill>
                          <a:effectLst/>
                          <a:latin typeface="Calibri" panose="020F0502020204030204" pitchFamily="34" charset="0"/>
                        </a:rPr>
                        <a:t>Mechanical Engineer​</a:t>
                      </a:r>
                      <a:endParaRPr lang="en-US" b="0" i="0">
                        <a:solidFill>
                          <a:srgbClr val="000000"/>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ase"/>
                      <a:r>
                        <a:rPr lang="en-US" sz="1200" b="0" i="0">
                          <a:solidFill>
                            <a:srgbClr val="000000"/>
                          </a:solidFill>
                          <a:effectLst/>
                          <a:latin typeface="Calibri" panose="020F0502020204030204" pitchFamily="34" charset="0"/>
                        </a:rPr>
                        <a:t>Data Analyst​</a:t>
                      </a:r>
                      <a:endParaRPr lang="en-US" b="0" i="0">
                        <a:solidFill>
                          <a:srgbClr val="000000"/>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ase"/>
                      <a:r>
                        <a:rPr lang="en-US" sz="1200" b="0" i="0">
                          <a:solidFill>
                            <a:srgbClr val="000000"/>
                          </a:solidFill>
                          <a:effectLst/>
                          <a:latin typeface="Calibri" panose="020F0502020204030204" pitchFamily="34" charset="0"/>
                        </a:rPr>
                        <a:t>Software Development Manager​</a:t>
                      </a:r>
                      <a:endParaRPr lang="en-US" b="0" i="0">
                        <a:solidFill>
                          <a:srgbClr val="000000"/>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ase"/>
                      <a:r>
                        <a:rPr lang="en-US" sz="1200" b="0" i="0">
                          <a:solidFill>
                            <a:srgbClr val="000000"/>
                          </a:solidFill>
                          <a:effectLst/>
                          <a:latin typeface="Calibri" panose="020F0502020204030204" pitchFamily="34" charset="0"/>
                        </a:rPr>
                        <a:t>Senior Data Engineer​</a:t>
                      </a:r>
                      <a:endParaRPr lang="en-US" b="0" i="0">
                        <a:solidFill>
                          <a:srgbClr val="000000"/>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76780428"/>
                  </a:ext>
                </a:extLst>
              </a:tr>
              <a:tr h="213360">
                <a:tc>
                  <a:txBody>
                    <a:bodyPr/>
                    <a:lstStyle/>
                    <a:p>
                      <a:pPr algn="l" fontAlgn="base"/>
                      <a:r>
                        <a:rPr lang="en-US" sz="1200" b="0" i="0">
                          <a:solidFill>
                            <a:srgbClr val="000000"/>
                          </a:solidFill>
                          <a:effectLst/>
                          <a:latin typeface="Calibri" panose="020F0502020204030204" pitchFamily="34" charset="0"/>
                        </a:rPr>
                        <a:t>Systems Engineer​</a:t>
                      </a:r>
                      <a:endParaRPr lang="en-US" b="0" i="0">
                        <a:solidFill>
                          <a:srgbClr val="000000"/>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ase"/>
                      <a:r>
                        <a:rPr lang="en-US" sz="1200" b="0" i="0">
                          <a:solidFill>
                            <a:srgbClr val="000000"/>
                          </a:solidFill>
                          <a:effectLst/>
                          <a:latin typeface="Calibri" panose="020F0502020204030204" pitchFamily="34" charset="0"/>
                        </a:rPr>
                        <a:t>Associate Scientist​</a:t>
                      </a:r>
                      <a:endParaRPr lang="en-US" b="0" i="0">
                        <a:solidFill>
                          <a:srgbClr val="000000"/>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ase"/>
                      <a:r>
                        <a:rPr lang="en-US" sz="1200" b="0" i="0">
                          <a:solidFill>
                            <a:srgbClr val="000000"/>
                          </a:solidFill>
                          <a:effectLst/>
                          <a:latin typeface="Calibri" panose="020F0502020204030204" pitchFamily="34" charset="0"/>
                        </a:rPr>
                        <a:t>Senior Product Manager​</a:t>
                      </a:r>
                      <a:endParaRPr lang="en-US" b="0" i="0">
                        <a:solidFill>
                          <a:srgbClr val="000000"/>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ase"/>
                      <a:r>
                        <a:rPr lang="en-US" sz="1200" b="0" i="0">
                          <a:solidFill>
                            <a:srgbClr val="000000"/>
                          </a:solidFill>
                          <a:effectLst/>
                          <a:latin typeface="Calibri" panose="020F0502020204030204" pitchFamily="34" charset="0"/>
                        </a:rPr>
                        <a:t>Research Scientist​</a:t>
                      </a:r>
                      <a:endParaRPr lang="en-US" b="0" i="0">
                        <a:solidFill>
                          <a:srgbClr val="000000"/>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ase"/>
                      <a:r>
                        <a:rPr lang="en-US" sz="1200" b="0" i="0">
                          <a:solidFill>
                            <a:srgbClr val="000000"/>
                          </a:solidFill>
                          <a:effectLst/>
                          <a:latin typeface="Calibri" panose="020F0502020204030204" pitchFamily="34" charset="0"/>
                        </a:rPr>
                        <a:t>Research Associate I​</a:t>
                      </a:r>
                      <a:endParaRPr lang="en-US" b="0" i="0">
                        <a:solidFill>
                          <a:srgbClr val="000000"/>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2861659"/>
                  </a:ext>
                </a:extLst>
              </a:tr>
              <a:tr h="190500">
                <a:tc>
                  <a:txBody>
                    <a:bodyPr/>
                    <a:lstStyle/>
                    <a:p>
                      <a:pPr algn="l" fontAlgn="base"/>
                      <a:r>
                        <a:rPr lang="en-US" sz="1200" b="0" i="0">
                          <a:solidFill>
                            <a:srgbClr val="000000"/>
                          </a:solidFill>
                          <a:effectLst/>
                          <a:latin typeface="Calibri" panose="020F0502020204030204" pitchFamily="34" charset="0"/>
                        </a:rPr>
                        <a:t>DevOps Engineer​</a:t>
                      </a:r>
                      <a:endParaRPr lang="en-US" b="0" i="0">
                        <a:solidFill>
                          <a:srgbClr val="000000"/>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ase"/>
                      <a:r>
                        <a:rPr lang="en-US" sz="1200" b="0" i="0">
                          <a:solidFill>
                            <a:srgbClr val="000000"/>
                          </a:solidFill>
                          <a:effectLst/>
                          <a:latin typeface="Calibri" panose="020F0502020204030204" pitchFamily="34" charset="0"/>
                        </a:rPr>
                        <a:t>Scientist​</a:t>
                      </a:r>
                      <a:endParaRPr lang="en-US" b="0" i="0">
                        <a:solidFill>
                          <a:srgbClr val="000000"/>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ase"/>
                      <a:r>
                        <a:rPr lang="en-US" sz="1200" b="0" i="0">
                          <a:solidFill>
                            <a:srgbClr val="000000"/>
                          </a:solidFill>
                          <a:effectLst/>
                          <a:latin typeface="Calibri" panose="020F0502020204030204" pitchFamily="34" charset="0"/>
                        </a:rPr>
                        <a:t>Java Developer​</a:t>
                      </a:r>
                      <a:endParaRPr lang="en-US" b="0" i="0">
                        <a:solidFill>
                          <a:srgbClr val="000000"/>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ase"/>
                      <a:r>
                        <a:rPr lang="en-US" sz="1200" b="0" i="0">
                          <a:solidFill>
                            <a:srgbClr val="000000"/>
                          </a:solidFill>
                          <a:effectLst/>
                          <a:latin typeface="Calibri" panose="020F0502020204030204" pitchFamily="34" charset="0"/>
                        </a:rPr>
                        <a:t>Software Engineer II​</a:t>
                      </a:r>
                      <a:endParaRPr lang="en-US" b="0" i="0">
                        <a:solidFill>
                          <a:srgbClr val="000000"/>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ase"/>
                      <a:r>
                        <a:rPr lang="en-US" sz="1200" b="0" i="0" dirty="0">
                          <a:solidFill>
                            <a:srgbClr val="000000"/>
                          </a:solidFill>
                          <a:effectLst/>
                          <a:latin typeface="Calibri" panose="020F0502020204030204" pitchFamily="34" charset="0"/>
                        </a:rPr>
                        <a:t>Project Engineer​</a:t>
                      </a:r>
                      <a:endParaRPr lang="en-US" b="0" i="0" dirty="0">
                        <a:solidFill>
                          <a:srgbClr val="000000"/>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48201756"/>
                  </a:ext>
                </a:extLst>
              </a:tr>
              <a:tr h="335280">
                <a:tc>
                  <a:txBody>
                    <a:bodyPr/>
                    <a:lstStyle/>
                    <a:p>
                      <a:pPr algn="l" fontAlgn="base"/>
                      <a:r>
                        <a:rPr lang="en-US" sz="1200" b="0" i="0">
                          <a:solidFill>
                            <a:srgbClr val="000000"/>
                          </a:solidFill>
                          <a:effectLst/>
                          <a:latin typeface="Calibri" panose="020F0502020204030204" pitchFamily="34" charset="0"/>
                        </a:rPr>
                        <a:t>Business Systems Analyst​</a:t>
                      </a:r>
                      <a:endParaRPr lang="en-US" b="0" i="0">
                        <a:solidFill>
                          <a:srgbClr val="000000"/>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ase"/>
                      <a:r>
                        <a:rPr lang="en-US" sz="1200" b="0" i="0">
                          <a:solidFill>
                            <a:srgbClr val="000000"/>
                          </a:solidFill>
                          <a:effectLst/>
                          <a:latin typeface="Calibri" panose="020F0502020204030204" pitchFamily="34" charset="0"/>
                        </a:rPr>
                        <a:t>Program Director​</a:t>
                      </a:r>
                      <a:endParaRPr lang="en-US" b="0" i="0">
                        <a:solidFill>
                          <a:srgbClr val="000000"/>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ase"/>
                      <a:r>
                        <a:rPr lang="en-US" sz="1200" b="0" i="0">
                          <a:solidFill>
                            <a:srgbClr val="000000"/>
                          </a:solidFill>
                          <a:effectLst/>
                          <a:latin typeface="Calibri" panose="020F0502020204030204" pitchFamily="34" charset="0"/>
                        </a:rPr>
                        <a:t>UX Designer​</a:t>
                      </a:r>
                      <a:endParaRPr lang="en-US" b="0" i="0">
                        <a:solidFill>
                          <a:srgbClr val="000000"/>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ase"/>
                      <a:r>
                        <a:rPr lang="en-US" sz="1200" b="0" i="0">
                          <a:solidFill>
                            <a:srgbClr val="000000"/>
                          </a:solidFill>
                          <a:effectLst/>
                          <a:latin typeface="Calibri" panose="020F0502020204030204" pitchFamily="34" charset="0"/>
                        </a:rPr>
                        <a:t>Senior Program Manager​</a:t>
                      </a:r>
                      <a:endParaRPr lang="en-US" b="0" i="0">
                        <a:solidFill>
                          <a:srgbClr val="000000"/>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ase"/>
                      <a:r>
                        <a:rPr lang="en-US" sz="1200" b="0" i="0">
                          <a:solidFill>
                            <a:srgbClr val="000000"/>
                          </a:solidFill>
                          <a:effectLst/>
                          <a:latin typeface="Calibri" panose="020F0502020204030204" pitchFamily="34" charset="0"/>
                        </a:rPr>
                        <a:t>Senior Software Development Engineer​</a:t>
                      </a:r>
                      <a:endParaRPr lang="en-US" b="0" i="0">
                        <a:solidFill>
                          <a:srgbClr val="000000"/>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6209270"/>
                  </a:ext>
                </a:extLst>
              </a:tr>
              <a:tr h="213360">
                <a:tc>
                  <a:txBody>
                    <a:bodyPr/>
                    <a:lstStyle/>
                    <a:p>
                      <a:pPr algn="l" fontAlgn="base"/>
                      <a:r>
                        <a:rPr lang="en-US" sz="1200" b="0" i="0">
                          <a:solidFill>
                            <a:srgbClr val="000000"/>
                          </a:solidFill>
                          <a:effectLst/>
                          <a:latin typeface="Calibri" panose="020F0502020204030204" pitchFamily="34" charset="0"/>
                        </a:rPr>
                        <a:t>Engineer​</a:t>
                      </a:r>
                      <a:endParaRPr lang="en-US" b="0" i="0">
                        <a:solidFill>
                          <a:srgbClr val="000000"/>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ase"/>
                      <a:r>
                        <a:rPr lang="en-US" sz="1200" b="0" i="0">
                          <a:solidFill>
                            <a:srgbClr val="000000"/>
                          </a:solidFill>
                          <a:effectLst/>
                          <a:latin typeface="Calibri" panose="020F0502020204030204" pitchFamily="34" charset="0"/>
                        </a:rPr>
                        <a:t>Software Developer​</a:t>
                      </a:r>
                      <a:endParaRPr lang="en-US" b="0" i="0">
                        <a:solidFill>
                          <a:srgbClr val="000000"/>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ase"/>
                      <a:r>
                        <a:rPr lang="en-US" sz="1200" b="0" i="0">
                          <a:solidFill>
                            <a:srgbClr val="000000"/>
                          </a:solidFill>
                          <a:effectLst/>
                          <a:latin typeface="Calibri" panose="020F0502020204030204" pitchFamily="34" charset="0"/>
                        </a:rPr>
                        <a:t>Senior Business Analyst​</a:t>
                      </a:r>
                      <a:endParaRPr lang="en-US" b="0" i="0">
                        <a:solidFill>
                          <a:srgbClr val="000000"/>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ase"/>
                      <a:r>
                        <a:rPr lang="en-US" sz="1200" b="0" i="0">
                          <a:solidFill>
                            <a:srgbClr val="000000"/>
                          </a:solidFill>
                          <a:effectLst/>
                          <a:latin typeface="Calibri" panose="020F0502020204030204" pitchFamily="34" charset="0"/>
                        </a:rPr>
                        <a:t>Senior Data Scientist​</a:t>
                      </a:r>
                      <a:endParaRPr lang="en-US" b="0" i="0">
                        <a:solidFill>
                          <a:srgbClr val="000000"/>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auto"/>
                      <a:r>
                        <a:rPr lang="en-US" sz="1200" b="0" i="0" dirty="0">
                          <a:solidFill>
                            <a:srgbClr val="000000"/>
                          </a:solidFill>
                          <a:effectLst/>
                          <a:latin typeface="Calibri" panose="020F050202020403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94004807"/>
                  </a:ext>
                </a:extLst>
              </a:tr>
            </a:tbl>
          </a:graphicData>
        </a:graphic>
      </p:graphicFrame>
    </p:spTree>
    <p:extLst>
      <p:ext uri="{BB962C8B-B14F-4D97-AF65-F5344CB8AC3E}">
        <p14:creationId xmlns:p14="http://schemas.microsoft.com/office/powerpoint/2010/main" val="106651982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3240EB-25EA-7F93-85EF-18E44D24BA86}"/>
              </a:ext>
            </a:extLst>
          </p:cNvPr>
          <p:cNvSpPr>
            <a:spLocks noGrp="1"/>
          </p:cNvSpPr>
          <p:nvPr>
            <p:ph type="sldNum" sz="quarter" idx="10"/>
          </p:nvPr>
        </p:nvSpPr>
        <p:spPr/>
        <p:txBody>
          <a:bodyPr/>
          <a:lstStyle/>
          <a:p>
            <a:fld id="{F343A32A-436A-8143-8894-653E98457856}" type="slidenum">
              <a:rPr lang="en-US" smtClean="0"/>
              <a:pPr/>
              <a:t>16</a:t>
            </a:fld>
            <a:endParaRPr lang="en-US"/>
          </a:p>
        </p:txBody>
      </p:sp>
      <p:sp>
        <p:nvSpPr>
          <p:cNvPr id="3" name="Title 2">
            <a:extLst>
              <a:ext uri="{FF2B5EF4-FFF2-40B4-BE49-F238E27FC236}">
                <a16:creationId xmlns:a16="http://schemas.microsoft.com/office/drawing/2014/main" id="{06CDAD7D-D3AE-18F2-D1A4-146256B006A1}"/>
              </a:ext>
            </a:extLst>
          </p:cNvPr>
          <p:cNvSpPr>
            <a:spLocks noGrp="1"/>
          </p:cNvSpPr>
          <p:nvPr>
            <p:ph type="title"/>
          </p:nvPr>
        </p:nvSpPr>
        <p:spPr>
          <a:xfrm>
            <a:off x="457200" y="253938"/>
            <a:ext cx="11734800" cy="632988"/>
          </a:xfrm>
        </p:spPr>
        <p:txBody>
          <a:bodyPr/>
          <a:lstStyle/>
          <a:p>
            <a:r>
              <a:rPr lang="en-US" dirty="0" err="1"/>
              <a:t>SkillSpotter</a:t>
            </a:r>
            <a:r>
              <a:rPr lang="en-US" dirty="0"/>
              <a:t>: Mining and Skills from Job Descriptions</a:t>
            </a:r>
          </a:p>
        </p:txBody>
      </p:sp>
      <p:sp>
        <p:nvSpPr>
          <p:cNvPr id="4" name="Content Placeholder 3">
            <a:extLst>
              <a:ext uri="{FF2B5EF4-FFF2-40B4-BE49-F238E27FC236}">
                <a16:creationId xmlns:a16="http://schemas.microsoft.com/office/drawing/2014/main" id="{404F25D9-4EB6-4287-28BA-F8A5CEFD746D}"/>
              </a:ext>
            </a:extLst>
          </p:cNvPr>
          <p:cNvSpPr>
            <a:spLocks noGrp="1"/>
          </p:cNvSpPr>
          <p:nvPr>
            <p:ph sz="quarter" idx="16"/>
          </p:nvPr>
        </p:nvSpPr>
        <p:spPr/>
        <p:txBody>
          <a:bodyPr/>
          <a:lstStyle/>
          <a:p>
            <a:r>
              <a:rPr lang="en-US" dirty="0"/>
              <a:t>IST736: Text Mining </a:t>
            </a:r>
          </a:p>
          <a:p>
            <a:endParaRPr lang="en-US" dirty="0"/>
          </a:p>
        </p:txBody>
      </p:sp>
      <p:sp>
        <p:nvSpPr>
          <p:cNvPr id="5" name="Text Placeholder 4">
            <a:extLst>
              <a:ext uri="{FF2B5EF4-FFF2-40B4-BE49-F238E27FC236}">
                <a16:creationId xmlns:a16="http://schemas.microsoft.com/office/drawing/2014/main" id="{D4E685C5-18E0-298D-54D1-32D9CC305A93}"/>
              </a:ext>
            </a:extLst>
          </p:cNvPr>
          <p:cNvSpPr>
            <a:spLocks noGrp="1"/>
          </p:cNvSpPr>
          <p:nvPr>
            <p:ph type="body" sz="quarter" idx="17"/>
          </p:nvPr>
        </p:nvSpPr>
        <p:spPr>
          <a:xfrm>
            <a:off x="457200" y="1640706"/>
            <a:ext cx="10438818" cy="3781324"/>
          </a:xfrm>
        </p:spPr>
        <p:txBody>
          <a:bodyPr/>
          <a:lstStyle/>
          <a:p>
            <a:pPr marL="0" marR="0" lvl="0" indent="0" algn="l" defTabSz="914400" rtl="0" eaLnBrk="1" fontAlgn="auto" latinLnBrk="0" hangingPunct="1">
              <a:lnSpc>
                <a:spcPct val="107000"/>
              </a:lnSpc>
              <a:spcBef>
                <a:spcPts val="0"/>
              </a:spcBef>
              <a:spcAft>
                <a:spcPts val="800"/>
              </a:spcAft>
              <a:buClr>
                <a:srgbClr val="E48312"/>
              </a:buClr>
              <a:buSzPct val="100000"/>
              <a:buFont typeface="Calibri" panose="020F0502020204030204" pitchFamily="34" charset="0"/>
              <a:buNone/>
              <a:tabLst/>
              <a:defRPr/>
            </a:pPr>
            <a:r>
              <a:rPr lang="en-US" sz="1800" dirty="0">
                <a:solidFill>
                  <a:srgbClr val="000000">
                    <a:lumMod val="75000"/>
                    <a:lumOff val="25000"/>
                  </a:srgbClr>
                </a:solidFill>
                <a:latin typeface="+mn-lt"/>
                <a:ea typeface="Times New Roman" panose="02020603050405020304" pitchFamily="18" charset="0"/>
                <a:cs typeface="Times New Roman" panose="02020603050405020304" pitchFamily="18" charset="0"/>
              </a:rPr>
              <a:t>Tokenization and BIO Tagging:</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latin typeface="+mn-lt"/>
              </a:rPr>
              <a:t>Performed sentence level tokenization followed by word tokenization,​</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latin typeface="+mn-lt"/>
              </a:rPr>
              <a:t>Performed pattern matching to create BIO tags.​</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latin typeface="+mn-lt"/>
              </a:rPr>
              <a:t>Extracted skills using BIO tags.​</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latin typeface="+mn-lt"/>
              </a:rPr>
              <a:t>Compared Extracted skills with skills mentioned explicitly in data.​</a:t>
            </a:r>
          </a:p>
        </p:txBody>
      </p:sp>
      <p:sp>
        <p:nvSpPr>
          <p:cNvPr id="6" name="Text Placeholder 5">
            <a:extLst>
              <a:ext uri="{FF2B5EF4-FFF2-40B4-BE49-F238E27FC236}">
                <a16:creationId xmlns:a16="http://schemas.microsoft.com/office/drawing/2014/main" id="{C11407BB-46F0-F059-07C0-7A932BA51B69}"/>
              </a:ext>
            </a:extLst>
          </p:cNvPr>
          <p:cNvSpPr>
            <a:spLocks noGrp="1"/>
          </p:cNvSpPr>
          <p:nvPr>
            <p:ph type="body" sz="quarter" idx="18"/>
          </p:nvPr>
        </p:nvSpPr>
        <p:spPr/>
        <p:txBody>
          <a:bodyPr/>
          <a:lstStyle/>
          <a:p>
            <a:r>
              <a:rPr lang="en-US" dirty="0"/>
              <a:t>School of Information Studies</a:t>
            </a:r>
          </a:p>
        </p:txBody>
      </p:sp>
      <p:pic>
        <p:nvPicPr>
          <p:cNvPr id="2050" name="Picture 2" descr="A black and white text on a gray background&#10;&#10;Description automatically generated">
            <a:extLst>
              <a:ext uri="{FF2B5EF4-FFF2-40B4-BE49-F238E27FC236}">
                <a16:creationId xmlns:a16="http://schemas.microsoft.com/office/drawing/2014/main" id="{590D376E-90BD-068B-C16A-87F1FD8B68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480" y="4121832"/>
            <a:ext cx="11871040" cy="1754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155753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3240EB-25EA-7F93-85EF-18E44D24BA86}"/>
              </a:ext>
            </a:extLst>
          </p:cNvPr>
          <p:cNvSpPr>
            <a:spLocks noGrp="1"/>
          </p:cNvSpPr>
          <p:nvPr>
            <p:ph type="sldNum" sz="quarter" idx="10"/>
          </p:nvPr>
        </p:nvSpPr>
        <p:spPr/>
        <p:txBody>
          <a:bodyPr/>
          <a:lstStyle/>
          <a:p>
            <a:fld id="{F343A32A-436A-8143-8894-653E98457856}" type="slidenum">
              <a:rPr lang="en-US" smtClean="0"/>
              <a:pPr/>
              <a:t>17</a:t>
            </a:fld>
            <a:endParaRPr lang="en-US"/>
          </a:p>
        </p:txBody>
      </p:sp>
      <p:sp>
        <p:nvSpPr>
          <p:cNvPr id="3" name="Title 2">
            <a:extLst>
              <a:ext uri="{FF2B5EF4-FFF2-40B4-BE49-F238E27FC236}">
                <a16:creationId xmlns:a16="http://schemas.microsoft.com/office/drawing/2014/main" id="{06CDAD7D-D3AE-18F2-D1A4-146256B006A1}"/>
              </a:ext>
            </a:extLst>
          </p:cNvPr>
          <p:cNvSpPr>
            <a:spLocks noGrp="1"/>
          </p:cNvSpPr>
          <p:nvPr>
            <p:ph type="title"/>
          </p:nvPr>
        </p:nvSpPr>
        <p:spPr>
          <a:xfrm>
            <a:off x="457200" y="253938"/>
            <a:ext cx="11734800" cy="632988"/>
          </a:xfrm>
        </p:spPr>
        <p:txBody>
          <a:bodyPr/>
          <a:lstStyle/>
          <a:p>
            <a:r>
              <a:rPr lang="en-US" dirty="0" err="1"/>
              <a:t>SkillSpotter</a:t>
            </a:r>
            <a:r>
              <a:rPr lang="en-US" dirty="0"/>
              <a:t>: Mining and Skills from Job Descriptions</a:t>
            </a:r>
          </a:p>
        </p:txBody>
      </p:sp>
      <p:sp>
        <p:nvSpPr>
          <p:cNvPr id="4" name="Content Placeholder 3">
            <a:extLst>
              <a:ext uri="{FF2B5EF4-FFF2-40B4-BE49-F238E27FC236}">
                <a16:creationId xmlns:a16="http://schemas.microsoft.com/office/drawing/2014/main" id="{404F25D9-4EB6-4287-28BA-F8A5CEFD746D}"/>
              </a:ext>
            </a:extLst>
          </p:cNvPr>
          <p:cNvSpPr>
            <a:spLocks noGrp="1"/>
          </p:cNvSpPr>
          <p:nvPr>
            <p:ph sz="quarter" idx="16"/>
          </p:nvPr>
        </p:nvSpPr>
        <p:spPr/>
        <p:txBody>
          <a:bodyPr/>
          <a:lstStyle/>
          <a:p>
            <a:r>
              <a:rPr lang="en-US" dirty="0"/>
              <a:t>IST736: Text Mining </a:t>
            </a:r>
          </a:p>
          <a:p>
            <a:endParaRPr lang="en-US" dirty="0"/>
          </a:p>
        </p:txBody>
      </p:sp>
      <p:sp>
        <p:nvSpPr>
          <p:cNvPr id="5" name="Text Placeholder 4">
            <a:extLst>
              <a:ext uri="{FF2B5EF4-FFF2-40B4-BE49-F238E27FC236}">
                <a16:creationId xmlns:a16="http://schemas.microsoft.com/office/drawing/2014/main" id="{D4E685C5-18E0-298D-54D1-32D9CC305A93}"/>
              </a:ext>
            </a:extLst>
          </p:cNvPr>
          <p:cNvSpPr>
            <a:spLocks noGrp="1"/>
          </p:cNvSpPr>
          <p:nvPr>
            <p:ph type="body" sz="quarter" idx="17"/>
          </p:nvPr>
        </p:nvSpPr>
        <p:spPr>
          <a:xfrm>
            <a:off x="457200" y="1640706"/>
            <a:ext cx="10438818" cy="3781324"/>
          </a:xfrm>
        </p:spPr>
        <p:txBody>
          <a:bodyPr/>
          <a:lstStyle/>
          <a:p>
            <a:pPr marL="0" marR="0" lvl="0" indent="0" algn="l" defTabSz="914400" rtl="0" eaLnBrk="1" fontAlgn="auto" latinLnBrk="0" hangingPunct="1">
              <a:lnSpc>
                <a:spcPct val="107000"/>
              </a:lnSpc>
              <a:spcBef>
                <a:spcPts val="0"/>
              </a:spcBef>
              <a:spcAft>
                <a:spcPts val="800"/>
              </a:spcAft>
              <a:buClr>
                <a:srgbClr val="E48312"/>
              </a:buClr>
              <a:buSzPct val="100000"/>
              <a:buFont typeface="Calibri" panose="020F0502020204030204" pitchFamily="34" charset="0"/>
              <a:buNone/>
              <a:tabLst/>
              <a:defRPr/>
            </a:pPr>
            <a:r>
              <a:rPr lang="en-US" sz="1800" dirty="0">
                <a:solidFill>
                  <a:srgbClr val="000000">
                    <a:lumMod val="75000"/>
                    <a:lumOff val="25000"/>
                  </a:srgbClr>
                </a:solidFill>
                <a:latin typeface="+mn-lt"/>
                <a:ea typeface="Times New Roman" panose="02020603050405020304" pitchFamily="18" charset="0"/>
                <a:cs typeface="Times New Roman" panose="02020603050405020304" pitchFamily="18" charset="0"/>
              </a:rPr>
              <a:t>Data Parsing:</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latin typeface="+mn-lt"/>
              </a:rPr>
              <a:t>Flattened the job descriptions to create training data for token level classification.​</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latin typeface="+mn-lt"/>
              </a:rPr>
              <a:t>Removed all sentences where no skills were mentioned. ​</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latin typeface="+mn-lt"/>
              </a:rPr>
              <a:t>Final dataset consisted of about 18000 BIO tagged sentences.​</a:t>
            </a:r>
          </a:p>
        </p:txBody>
      </p:sp>
      <p:sp>
        <p:nvSpPr>
          <p:cNvPr id="6" name="Text Placeholder 5">
            <a:extLst>
              <a:ext uri="{FF2B5EF4-FFF2-40B4-BE49-F238E27FC236}">
                <a16:creationId xmlns:a16="http://schemas.microsoft.com/office/drawing/2014/main" id="{C11407BB-46F0-F059-07C0-7A932BA51B69}"/>
              </a:ext>
            </a:extLst>
          </p:cNvPr>
          <p:cNvSpPr>
            <a:spLocks noGrp="1"/>
          </p:cNvSpPr>
          <p:nvPr>
            <p:ph type="body" sz="quarter" idx="18"/>
          </p:nvPr>
        </p:nvSpPr>
        <p:spPr/>
        <p:txBody>
          <a:bodyPr/>
          <a:lstStyle/>
          <a:p>
            <a:r>
              <a:rPr lang="en-US" dirty="0"/>
              <a:t>School of Information Studies</a:t>
            </a:r>
          </a:p>
        </p:txBody>
      </p:sp>
      <p:graphicFrame>
        <p:nvGraphicFramePr>
          <p:cNvPr id="7" name="Table 6">
            <a:extLst>
              <a:ext uri="{FF2B5EF4-FFF2-40B4-BE49-F238E27FC236}">
                <a16:creationId xmlns:a16="http://schemas.microsoft.com/office/drawing/2014/main" id="{4AAAFAB4-2B45-C37A-1196-C5ECCE675E13}"/>
              </a:ext>
            </a:extLst>
          </p:cNvPr>
          <p:cNvGraphicFramePr>
            <a:graphicFrameLocks noGrp="1"/>
          </p:cNvGraphicFramePr>
          <p:nvPr>
            <p:extLst>
              <p:ext uri="{D42A27DB-BD31-4B8C-83A1-F6EECF244321}">
                <p14:modId xmlns:p14="http://schemas.microsoft.com/office/powerpoint/2010/main" val="46292407"/>
              </p:ext>
            </p:extLst>
          </p:nvPr>
        </p:nvGraphicFramePr>
        <p:xfrm>
          <a:off x="1988966" y="3575100"/>
          <a:ext cx="7822331" cy="2189748"/>
        </p:xfrm>
        <a:graphic>
          <a:graphicData uri="http://schemas.openxmlformats.org/drawingml/2006/table">
            <a:tbl>
              <a:tblPr/>
              <a:tblGrid>
                <a:gridCol w="684855">
                  <a:extLst>
                    <a:ext uri="{9D8B030D-6E8A-4147-A177-3AD203B41FA5}">
                      <a16:colId xmlns:a16="http://schemas.microsoft.com/office/drawing/2014/main" val="751547392"/>
                    </a:ext>
                  </a:extLst>
                </a:gridCol>
                <a:gridCol w="3627593">
                  <a:extLst>
                    <a:ext uri="{9D8B030D-6E8A-4147-A177-3AD203B41FA5}">
                      <a16:colId xmlns:a16="http://schemas.microsoft.com/office/drawing/2014/main" val="1749619852"/>
                    </a:ext>
                  </a:extLst>
                </a:gridCol>
                <a:gridCol w="3509883">
                  <a:extLst>
                    <a:ext uri="{9D8B030D-6E8A-4147-A177-3AD203B41FA5}">
                      <a16:colId xmlns:a16="http://schemas.microsoft.com/office/drawing/2014/main" val="2346095590"/>
                    </a:ext>
                  </a:extLst>
                </a:gridCol>
              </a:tblGrid>
              <a:tr h="364958">
                <a:tc>
                  <a:txBody>
                    <a:bodyPr/>
                    <a:lstStyle/>
                    <a:p>
                      <a:pPr algn="ctr" fontAlgn="base"/>
                      <a:r>
                        <a:rPr lang="en-US" sz="1100" b="1" i="0">
                          <a:solidFill>
                            <a:srgbClr val="000000"/>
                          </a:solidFill>
                          <a:effectLst/>
                          <a:latin typeface="Arial" panose="020B0604020202020204" pitchFamily="34" charset="0"/>
                        </a:rPr>
                        <a:t>Job Id</a:t>
                      </a:r>
                      <a:r>
                        <a:rPr lang="en-US" sz="1100" b="1" i="0">
                          <a:solidFill>
                            <a:srgbClr val="FFFFFF"/>
                          </a:solidFill>
                          <a:effectLst/>
                          <a:latin typeface="Arial" panose="020B0604020202020204" pitchFamily="34" charset="0"/>
                        </a:rPr>
                        <a:t>​</a:t>
                      </a:r>
                      <a:endParaRPr lang="en-US" b="1" i="0">
                        <a:solidFill>
                          <a:srgbClr val="FFFFFF"/>
                        </a:solidFill>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ctr" fontAlgn="base"/>
                      <a:r>
                        <a:rPr lang="en-US" sz="1100" b="1" i="0">
                          <a:solidFill>
                            <a:srgbClr val="000000"/>
                          </a:solidFill>
                          <a:effectLst/>
                          <a:latin typeface="Arial" panose="020B0604020202020204" pitchFamily="34" charset="0"/>
                        </a:rPr>
                        <a:t>Sentence</a:t>
                      </a:r>
                      <a:r>
                        <a:rPr lang="en-US" sz="1100" b="1" i="0">
                          <a:solidFill>
                            <a:srgbClr val="FFFFFF"/>
                          </a:solidFill>
                          <a:effectLst/>
                          <a:latin typeface="Arial" panose="020B0604020202020204" pitchFamily="34" charset="0"/>
                        </a:rPr>
                        <a:t>​</a:t>
                      </a:r>
                      <a:endParaRPr lang="en-US" b="1" i="0">
                        <a:solidFill>
                          <a:srgbClr val="FFFFFF"/>
                        </a:solidFill>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ctr" fontAlgn="base"/>
                      <a:r>
                        <a:rPr lang="en-US" sz="1100" b="1" i="0">
                          <a:solidFill>
                            <a:srgbClr val="000000"/>
                          </a:solidFill>
                          <a:effectLst/>
                          <a:latin typeface="Arial" panose="020B0604020202020204" pitchFamily="34" charset="0"/>
                        </a:rPr>
                        <a:t>Tags</a:t>
                      </a:r>
                      <a:r>
                        <a:rPr lang="en-US" sz="1100" b="1" i="0">
                          <a:solidFill>
                            <a:srgbClr val="FFFFFF"/>
                          </a:solidFill>
                          <a:effectLst/>
                          <a:latin typeface="Arial" panose="020B0604020202020204" pitchFamily="34" charset="0"/>
                        </a:rPr>
                        <a:t>​</a:t>
                      </a:r>
                      <a:endParaRPr lang="en-US" b="1" i="0">
                        <a:solidFill>
                          <a:srgbClr val="FFFFFF"/>
                        </a:solidFill>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1398500"/>
                  </a:ext>
                </a:extLst>
              </a:tr>
              <a:tr h="364958">
                <a:tc>
                  <a:txBody>
                    <a:bodyPr/>
                    <a:lstStyle/>
                    <a:p>
                      <a:pPr algn="ctr" fontAlgn="base"/>
                      <a:r>
                        <a:rPr lang="en-US" sz="1100" b="0" i="0">
                          <a:solidFill>
                            <a:srgbClr val="000000"/>
                          </a:solidFill>
                          <a:effectLst/>
                          <a:latin typeface="Arial" panose="020B0604020202020204" pitchFamily="34" charset="0"/>
                        </a:rPr>
                        <a:t>1​</a:t>
                      </a:r>
                      <a:endParaRPr lang="en-US" b="0" i="0">
                        <a:solidFill>
                          <a:srgbClr val="000000"/>
                        </a:solidFill>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ctr" fontAlgn="base"/>
                      <a:r>
                        <a:rPr lang="en-US" sz="1100" b="0" i="0">
                          <a:solidFill>
                            <a:srgbClr val="000000"/>
                          </a:solidFill>
                          <a:effectLst/>
                          <a:latin typeface="Arial" panose="020B0604020202020204" pitchFamily="34" charset="0"/>
                        </a:rPr>
                        <a:t>[overview, reporting, director, data, integrat...​</a:t>
                      </a:r>
                      <a:endParaRPr lang="en-US" b="0" i="0">
                        <a:solidFill>
                          <a:srgbClr val="000000"/>
                        </a:solidFill>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ctr" fontAlgn="base"/>
                      <a:r>
                        <a:rPr lang="pt-BR" sz="1100" b="0" i="0">
                          <a:solidFill>
                            <a:srgbClr val="000000"/>
                          </a:solidFill>
                          <a:effectLst/>
                          <a:latin typeface="Arial" panose="020B0604020202020204" pitchFamily="34" charset="0"/>
                        </a:rPr>
                        <a:t>[O, O, O, B, I, O, O, O, O, O, O, O, O, O, O, ...​</a:t>
                      </a:r>
                      <a:endParaRPr lang="pt-BR" b="0" i="0">
                        <a:solidFill>
                          <a:srgbClr val="000000"/>
                        </a:solidFill>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54444410"/>
                  </a:ext>
                </a:extLst>
              </a:tr>
              <a:tr h="364958">
                <a:tc>
                  <a:txBody>
                    <a:bodyPr/>
                    <a:lstStyle/>
                    <a:p>
                      <a:pPr algn="ctr" fontAlgn="base"/>
                      <a:r>
                        <a:rPr lang="en-US" sz="1100" b="0" i="0">
                          <a:solidFill>
                            <a:srgbClr val="000000"/>
                          </a:solidFill>
                          <a:effectLst/>
                          <a:latin typeface="Arial" panose="020B0604020202020204" pitchFamily="34" charset="0"/>
                        </a:rPr>
                        <a:t>1​</a:t>
                      </a:r>
                      <a:endParaRPr lang="en-US" b="0" i="0">
                        <a:solidFill>
                          <a:srgbClr val="000000"/>
                        </a:solidFill>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ctr" fontAlgn="base"/>
                      <a:r>
                        <a:rPr lang="en-US" sz="1100" b="0" i="0">
                          <a:solidFill>
                            <a:srgbClr val="000000"/>
                          </a:solidFill>
                          <a:effectLst/>
                          <a:latin typeface="Arial" panose="020B0604020202020204" pitchFamily="34" charset="0"/>
                        </a:rPr>
                        <a:t>[individual, expected, key, contributor, ideat...​</a:t>
                      </a:r>
                      <a:endParaRPr lang="en-US" b="0" i="0">
                        <a:solidFill>
                          <a:srgbClr val="000000"/>
                        </a:solidFill>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ctr" fontAlgn="base"/>
                      <a:r>
                        <a:rPr lang="pt-BR" sz="1100" b="0" i="0">
                          <a:solidFill>
                            <a:srgbClr val="000000"/>
                          </a:solidFill>
                          <a:effectLst/>
                          <a:latin typeface="Arial" panose="020B0604020202020204" pitchFamily="34" charset="0"/>
                        </a:rPr>
                        <a:t>[O, O, O, O, O, O, O, O, O, O, O, B, I, O, O, ...​</a:t>
                      </a:r>
                      <a:endParaRPr lang="pt-BR" b="0" i="0">
                        <a:solidFill>
                          <a:srgbClr val="000000"/>
                        </a:solidFill>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33434250"/>
                  </a:ext>
                </a:extLst>
              </a:tr>
              <a:tr h="364958">
                <a:tc>
                  <a:txBody>
                    <a:bodyPr/>
                    <a:lstStyle/>
                    <a:p>
                      <a:pPr algn="ctr" fontAlgn="base"/>
                      <a:r>
                        <a:rPr lang="en-US" sz="1100" b="0" i="0">
                          <a:solidFill>
                            <a:srgbClr val="000000"/>
                          </a:solidFill>
                          <a:effectLst/>
                          <a:latin typeface="Arial" panose="020B0604020202020204" pitchFamily="34" charset="0"/>
                        </a:rPr>
                        <a:t>1​</a:t>
                      </a:r>
                      <a:endParaRPr lang="en-US" b="0" i="0">
                        <a:solidFill>
                          <a:srgbClr val="000000"/>
                        </a:solidFill>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ctr" fontAlgn="base"/>
                      <a:r>
                        <a:rPr lang="en-US" sz="1100" b="0" i="0">
                          <a:solidFill>
                            <a:srgbClr val="000000"/>
                          </a:solidFill>
                          <a:effectLst/>
                          <a:latin typeface="Arial" panose="020B0604020202020204" pitchFamily="34" charset="0"/>
                        </a:rPr>
                        <a:t>[position, play, important, role, producing, d...​</a:t>
                      </a:r>
                      <a:endParaRPr lang="en-US" b="0" i="0">
                        <a:solidFill>
                          <a:srgbClr val="000000"/>
                        </a:solidFill>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ctr" fontAlgn="base"/>
                      <a:r>
                        <a:rPr lang="pt-BR" sz="1100" b="0" i="0">
                          <a:solidFill>
                            <a:srgbClr val="000000"/>
                          </a:solidFill>
                          <a:effectLst/>
                          <a:latin typeface="Arial" panose="020B0604020202020204" pitchFamily="34" charset="0"/>
                        </a:rPr>
                        <a:t>[O, O, O, O, O, B, O, O, O, O, O, O, O, O, O, ...​</a:t>
                      </a:r>
                      <a:endParaRPr lang="pt-BR" b="0" i="0">
                        <a:solidFill>
                          <a:srgbClr val="000000"/>
                        </a:solidFill>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35528751"/>
                  </a:ext>
                </a:extLst>
              </a:tr>
              <a:tr h="364958">
                <a:tc>
                  <a:txBody>
                    <a:bodyPr/>
                    <a:lstStyle/>
                    <a:p>
                      <a:pPr algn="ctr" fontAlgn="base"/>
                      <a:r>
                        <a:rPr lang="en-US" sz="1100" b="0" i="0">
                          <a:solidFill>
                            <a:srgbClr val="000000"/>
                          </a:solidFill>
                          <a:effectLst/>
                          <a:latin typeface="Arial" panose="020B0604020202020204" pitchFamily="34" charset="0"/>
                        </a:rPr>
                        <a:t>1​</a:t>
                      </a:r>
                      <a:endParaRPr lang="en-US" b="0" i="0">
                        <a:solidFill>
                          <a:srgbClr val="000000"/>
                        </a:solidFill>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ctr" fontAlgn="base"/>
                      <a:r>
                        <a:rPr lang="en-US" sz="1100" b="0" i="0">
                          <a:solidFill>
                            <a:srgbClr val="000000"/>
                          </a:solidFill>
                          <a:effectLst/>
                          <a:latin typeface="Arial" panose="020B0604020202020204" pitchFamily="34" charset="0"/>
                        </a:rPr>
                        <a:t>[opportunity, part, innovative, engineering, t...​</a:t>
                      </a:r>
                      <a:endParaRPr lang="en-US" b="0" i="0">
                        <a:solidFill>
                          <a:srgbClr val="000000"/>
                        </a:solidFill>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ctr" fontAlgn="base"/>
                      <a:r>
                        <a:rPr lang="pt-BR" sz="1100" b="0" i="0">
                          <a:solidFill>
                            <a:srgbClr val="000000"/>
                          </a:solidFill>
                          <a:effectLst/>
                          <a:latin typeface="Arial" panose="020B0604020202020204" pitchFamily="34" charset="0"/>
                        </a:rPr>
                        <a:t>[O, O, O, O, O, O, O, O, O, O, O, O, O, O, O, ...​</a:t>
                      </a:r>
                      <a:endParaRPr lang="pt-BR" b="0" i="0">
                        <a:solidFill>
                          <a:srgbClr val="000000"/>
                        </a:solidFill>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90011628"/>
                  </a:ext>
                </a:extLst>
              </a:tr>
              <a:tr h="364958">
                <a:tc>
                  <a:txBody>
                    <a:bodyPr/>
                    <a:lstStyle/>
                    <a:p>
                      <a:pPr algn="ctr" fontAlgn="base"/>
                      <a:r>
                        <a:rPr lang="en-US" sz="1100" b="0" i="0">
                          <a:solidFill>
                            <a:srgbClr val="000000"/>
                          </a:solidFill>
                          <a:effectLst/>
                          <a:latin typeface="Arial" panose="020B0604020202020204" pitchFamily="34" charset="0"/>
                        </a:rPr>
                        <a:t>1​</a:t>
                      </a:r>
                      <a:endParaRPr lang="en-US" b="0" i="0">
                        <a:solidFill>
                          <a:srgbClr val="000000"/>
                        </a:solidFill>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ctr" fontAlgn="base"/>
                      <a:r>
                        <a:rPr lang="en-US" sz="1100" b="0" i="0">
                          <a:solidFill>
                            <a:srgbClr val="000000"/>
                          </a:solidFill>
                          <a:effectLst/>
                          <a:latin typeface="Arial" panose="020B0604020202020204" pitchFamily="34" charset="0"/>
                        </a:rPr>
                        <a:t>[responsibilities, designs, ,, codes, ,, verif...​</a:t>
                      </a:r>
                      <a:endParaRPr lang="en-US" b="0" i="0">
                        <a:solidFill>
                          <a:srgbClr val="000000"/>
                        </a:solidFill>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ctr" fontAlgn="base"/>
                      <a:r>
                        <a:rPr lang="pt-BR" sz="1100" b="0" i="0" dirty="0">
                          <a:solidFill>
                            <a:srgbClr val="000000"/>
                          </a:solidFill>
                          <a:effectLst/>
                          <a:latin typeface="Arial" panose="020B0604020202020204" pitchFamily="34" charset="0"/>
                        </a:rPr>
                        <a:t>[O, O, O, O, O, O, O, O, O, O, O, O, O, O, O, ...​</a:t>
                      </a:r>
                      <a:endParaRPr lang="pt-BR" b="0" i="0" dirty="0">
                        <a:solidFill>
                          <a:srgbClr val="000000"/>
                        </a:solidFill>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41472413"/>
                  </a:ext>
                </a:extLst>
              </a:tr>
            </a:tbl>
          </a:graphicData>
        </a:graphic>
      </p:graphicFrame>
    </p:spTree>
    <p:extLst>
      <p:ext uri="{BB962C8B-B14F-4D97-AF65-F5344CB8AC3E}">
        <p14:creationId xmlns:p14="http://schemas.microsoft.com/office/powerpoint/2010/main" val="327300854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3240EB-25EA-7F93-85EF-18E44D24BA86}"/>
              </a:ext>
            </a:extLst>
          </p:cNvPr>
          <p:cNvSpPr>
            <a:spLocks noGrp="1"/>
          </p:cNvSpPr>
          <p:nvPr>
            <p:ph type="sldNum" sz="quarter" idx="10"/>
          </p:nvPr>
        </p:nvSpPr>
        <p:spPr/>
        <p:txBody>
          <a:bodyPr/>
          <a:lstStyle/>
          <a:p>
            <a:fld id="{F343A32A-436A-8143-8894-653E98457856}" type="slidenum">
              <a:rPr lang="en-US" smtClean="0"/>
              <a:pPr/>
              <a:t>18</a:t>
            </a:fld>
            <a:endParaRPr lang="en-US"/>
          </a:p>
        </p:txBody>
      </p:sp>
      <p:sp>
        <p:nvSpPr>
          <p:cNvPr id="3" name="Title 2">
            <a:extLst>
              <a:ext uri="{FF2B5EF4-FFF2-40B4-BE49-F238E27FC236}">
                <a16:creationId xmlns:a16="http://schemas.microsoft.com/office/drawing/2014/main" id="{06CDAD7D-D3AE-18F2-D1A4-146256B006A1}"/>
              </a:ext>
            </a:extLst>
          </p:cNvPr>
          <p:cNvSpPr>
            <a:spLocks noGrp="1"/>
          </p:cNvSpPr>
          <p:nvPr>
            <p:ph type="title"/>
          </p:nvPr>
        </p:nvSpPr>
        <p:spPr>
          <a:xfrm>
            <a:off x="457200" y="253938"/>
            <a:ext cx="11734800" cy="632988"/>
          </a:xfrm>
        </p:spPr>
        <p:txBody>
          <a:bodyPr/>
          <a:lstStyle/>
          <a:p>
            <a:r>
              <a:rPr lang="en-US" dirty="0" err="1"/>
              <a:t>SkillSpotter</a:t>
            </a:r>
            <a:r>
              <a:rPr lang="en-US" dirty="0"/>
              <a:t>: Mining and Skills from Job Descriptions</a:t>
            </a:r>
          </a:p>
        </p:txBody>
      </p:sp>
      <p:sp>
        <p:nvSpPr>
          <p:cNvPr id="4" name="Content Placeholder 3">
            <a:extLst>
              <a:ext uri="{FF2B5EF4-FFF2-40B4-BE49-F238E27FC236}">
                <a16:creationId xmlns:a16="http://schemas.microsoft.com/office/drawing/2014/main" id="{404F25D9-4EB6-4287-28BA-F8A5CEFD746D}"/>
              </a:ext>
            </a:extLst>
          </p:cNvPr>
          <p:cNvSpPr>
            <a:spLocks noGrp="1"/>
          </p:cNvSpPr>
          <p:nvPr>
            <p:ph sz="quarter" idx="16"/>
          </p:nvPr>
        </p:nvSpPr>
        <p:spPr/>
        <p:txBody>
          <a:bodyPr/>
          <a:lstStyle/>
          <a:p>
            <a:r>
              <a:rPr lang="en-US" dirty="0"/>
              <a:t>IST736: Text Mining </a:t>
            </a:r>
          </a:p>
          <a:p>
            <a:endParaRPr lang="en-US" dirty="0"/>
          </a:p>
        </p:txBody>
      </p:sp>
      <p:sp>
        <p:nvSpPr>
          <p:cNvPr id="5" name="Text Placeholder 4">
            <a:extLst>
              <a:ext uri="{FF2B5EF4-FFF2-40B4-BE49-F238E27FC236}">
                <a16:creationId xmlns:a16="http://schemas.microsoft.com/office/drawing/2014/main" id="{D4E685C5-18E0-298D-54D1-32D9CC305A93}"/>
              </a:ext>
            </a:extLst>
          </p:cNvPr>
          <p:cNvSpPr>
            <a:spLocks noGrp="1"/>
          </p:cNvSpPr>
          <p:nvPr>
            <p:ph type="body" sz="quarter" idx="17"/>
          </p:nvPr>
        </p:nvSpPr>
        <p:spPr>
          <a:xfrm>
            <a:off x="457200" y="1640706"/>
            <a:ext cx="10438818" cy="3781324"/>
          </a:xfrm>
        </p:spPr>
        <p:txBody>
          <a:bodyPr/>
          <a:lstStyle/>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solidFill>
                  <a:srgbClr val="000000">
                    <a:lumMod val="75000"/>
                    <a:lumOff val="25000"/>
                  </a:srgbClr>
                </a:solidFill>
                <a:latin typeface="+mn-lt"/>
                <a:ea typeface="Times New Roman" panose="02020603050405020304" pitchFamily="18" charset="0"/>
                <a:cs typeface="Times New Roman" panose="02020603050405020304" pitchFamily="18" charset="0"/>
              </a:rPr>
              <a:t>We used a </a:t>
            </a:r>
            <a:r>
              <a:rPr lang="en-US" sz="1800" dirty="0" err="1">
                <a:solidFill>
                  <a:srgbClr val="000000">
                    <a:lumMod val="75000"/>
                    <a:lumOff val="25000"/>
                  </a:srgbClr>
                </a:solidFill>
                <a:latin typeface="+mn-lt"/>
                <a:ea typeface="Times New Roman" panose="02020603050405020304" pitchFamily="18" charset="0"/>
                <a:cs typeface="Times New Roman" panose="02020603050405020304" pitchFamily="18" charset="0"/>
              </a:rPr>
              <a:t>distilbert_base_uncased</a:t>
            </a:r>
            <a:r>
              <a:rPr lang="en-US" sz="1800" dirty="0">
                <a:solidFill>
                  <a:srgbClr val="000000">
                    <a:lumMod val="75000"/>
                    <a:lumOff val="25000"/>
                  </a:srgbClr>
                </a:solidFill>
                <a:latin typeface="+mn-lt"/>
                <a:ea typeface="Times New Roman" panose="02020603050405020304" pitchFamily="18" charset="0"/>
                <a:cs typeface="Times New Roman" panose="02020603050405020304" pitchFamily="18" charset="0"/>
              </a:rPr>
              <a:t> tokenizer to perform sub-word tokenization on our sentences. This led to misalignment in our sentence tokens and BIO tags.​</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solidFill>
                  <a:srgbClr val="000000">
                    <a:lumMod val="75000"/>
                    <a:lumOff val="25000"/>
                  </a:srgbClr>
                </a:solidFill>
                <a:latin typeface="+mn-lt"/>
                <a:ea typeface="Times New Roman" panose="02020603050405020304" pitchFamily="18" charset="0"/>
                <a:cs typeface="Times New Roman" panose="02020603050405020304" pitchFamily="18" charset="0"/>
              </a:rPr>
              <a:t>Truncated and padded all sentences to 512 words.​</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solidFill>
                  <a:srgbClr val="000000">
                    <a:lumMod val="75000"/>
                    <a:lumOff val="25000"/>
                  </a:srgbClr>
                </a:solidFill>
                <a:latin typeface="+mn-lt"/>
                <a:ea typeface="Times New Roman" panose="02020603050405020304" pitchFamily="18" charset="0"/>
                <a:cs typeface="Times New Roman" panose="02020603050405020304" pitchFamily="18" charset="0"/>
              </a:rPr>
              <a:t>We created a custom function to align tags with the </a:t>
            </a:r>
            <a:r>
              <a:rPr lang="en-US" sz="1800" dirty="0" err="1">
                <a:solidFill>
                  <a:srgbClr val="000000">
                    <a:lumMod val="75000"/>
                    <a:lumOff val="25000"/>
                  </a:srgbClr>
                </a:solidFill>
                <a:latin typeface="+mn-lt"/>
                <a:ea typeface="Times New Roman" panose="02020603050405020304" pitchFamily="18" charset="0"/>
                <a:cs typeface="Times New Roman" panose="02020603050405020304" pitchFamily="18" charset="0"/>
              </a:rPr>
              <a:t>subword</a:t>
            </a:r>
            <a:r>
              <a:rPr lang="en-US" sz="1800" dirty="0">
                <a:solidFill>
                  <a:srgbClr val="000000">
                    <a:lumMod val="75000"/>
                    <a:lumOff val="25000"/>
                  </a:srgbClr>
                </a:solidFill>
                <a:latin typeface="+mn-lt"/>
                <a:ea typeface="Times New Roman" panose="02020603050405020304" pitchFamily="18" charset="0"/>
                <a:cs typeface="Times New Roman" panose="02020603050405020304" pitchFamily="18" charset="0"/>
              </a:rPr>
              <a:t> tokens.​</a:t>
            </a:r>
            <a:endParaRPr lang="en-US" sz="1800" dirty="0">
              <a:latin typeface="+mn-lt"/>
            </a:endParaRPr>
          </a:p>
        </p:txBody>
      </p:sp>
      <p:sp>
        <p:nvSpPr>
          <p:cNvPr id="6" name="Text Placeholder 5">
            <a:extLst>
              <a:ext uri="{FF2B5EF4-FFF2-40B4-BE49-F238E27FC236}">
                <a16:creationId xmlns:a16="http://schemas.microsoft.com/office/drawing/2014/main" id="{C11407BB-46F0-F059-07C0-7A932BA51B69}"/>
              </a:ext>
            </a:extLst>
          </p:cNvPr>
          <p:cNvSpPr>
            <a:spLocks noGrp="1"/>
          </p:cNvSpPr>
          <p:nvPr>
            <p:ph type="body" sz="quarter" idx="18"/>
          </p:nvPr>
        </p:nvSpPr>
        <p:spPr/>
        <p:txBody>
          <a:bodyPr/>
          <a:lstStyle/>
          <a:p>
            <a:r>
              <a:rPr lang="en-US" dirty="0"/>
              <a:t>School of Information Studies</a:t>
            </a:r>
          </a:p>
        </p:txBody>
      </p:sp>
      <p:graphicFrame>
        <p:nvGraphicFramePr>
          <p:cNvPr id="7" name="Table 6">
            <a:extLst>
              <a:ext uri="{FF2B5EF4-FFF2-40B4-BE49-F238E27FC236}">
                <a16:creationId xmlns:a16="http://schemas.microsoft.com/office/drawing/2014/main" id="{19FC0605-0C0B-4911-EB23-AB6D25DAF64D}"/>
              </a:ext>
            </a:extLst>
          </p:cNvPr>
          <p:cNvGraphicFramePr>
            <a:graphicFrameLocks noGrp="1"/>
          </p:cNvGraphicFramePr>
          <p:nvPr>
            <p:extLst>
              <p:ext uri="{D42A27DB-BD31-4B8C-83A1-F6EECF244321}">
                <p14:modId xmlns:p14="http://schemas.microsoft.com/office/powerpoint/2010/main" val="1408224068"/>
              </p:ext>
            </p:extLst>
          </p:nvPr>
        </p:nvGraphicFramePr>
        <p:xfrm>
          <a:off x="457200" y="3907121"/>
          <a:ext cx="10996864" cy="1508760"/>
        </p:xfrm>
        <a:graphic>
          <a:graphicData uri="http://schemas.openxmlformats.org/drawingml/2006/table">
            <a:tbl>
              <a:tblPr/>
              <a:tblGrid>
                <a:gridCol w="777265">
                  <a:extLst>
                    <a:ext uri="{9D8B030D-6E8A-4147-A177-3AD203B41FA5}">
                      <a16:colId xmlns:a16="http://schemas.microsoft.com/office/drawing/2014/main" val="816612758"/>
                    </a:ext>
                  </a:extLst>
                </a:gridCol>
                <a:gridCol w="767670">
                  <a:extLst>
                    <a:ext uri="{9D8B030D-6E8A-4147-A177-3AD203B41FA5}">
                      <a16:colId xmlns:a16="http://schemas.microsoft.com/office/drawing/2014/main" val="2166647335"/>
                    </a:ext>
                  </a:extLst>
                </a:gridCol>
                <a:gridCol w="997970">
                  <a:extLst>
                    <a:ext uri="{9D8B030D-6E8A-4147-A177-3AD203B41FA5}">
                      <a16:colId xmlns:a16="http://schemas.microsoft.com/office/drawing/2014/main" val="3750448293"/>
                    </a:ext>
                  </a:extLst>
                </a:gridCol>
                <a:gridCol w="949991">
                  <a:extLst>
                    <a:ext uri="{9D8B030D-6E8A-4147-A177-3AD203B41FA5}">
                      <a16:colId xmlns:a16="http://schemas.microsoft.com/office/drawing/2014/main" val="292219175"/>
                    </a:ext>
                  </a:extLst>
                </a:gridCol>
                <a:gridCol w="767670">
                  <a:extLst>
                    <a:ext uri="{9D8B030D-6E8A-4147-A177-3AD203B41FA5}">
                      <a16:colId xmlns:a16="http://schemas.microsoft.com/office/drawing/2014/main" val="3521523697"/>
                    </a:ext>
                  </a:extLst>
                </a:gridCol>
                <a:gridCol w="892416">
                  <a:extLst>
                    <a:ext uri="{9D8B030D-6E8A-4147-A177-3AD203B41FA5}">
                      <a16:colId xmlns:a16="http://schemas.microsoft.com/office/drawing/2014/main" val="329161155"/>
                    </a:ext>
                  </a:extLst>
                </a:gridCol>
                <a:gridCol w="959587">
                  <a:extLst>
                    <a:ext uri="{9D8B030D-6E8A-4147-A177-3AD203B41FA5}">
                      <a16:colId xmlns:a16="http://schemas.microsoft.com/office/drawing/2014/main" val="2759467844"/>
                    </a:ext>
                  </a:extLst>
                </a:gridCol>
                <a:gridCol w="652519">
                  <a:extLst>
                    <a:ext uri="{9D8B030D-6E8A-4147-A177-3AD203B41FA5}">
                      <a16:colId xmlns:a16="http://schemas.microsoft.com/office/drawing/2014/main" val="282694467"/>
                    </a:ext>
                  </a:extLst>
                </a:gridCol>
                <a:gridCol w="844436">
                  <a:extLst>
                    <a:ext uri="{9D8B030D-6E8A-4147-A177-3AD203B41FA5}">
                      <a16:colId xmlns:a16="http://schemas.microsoft.com/office/drawing/2014/main" val="2722628781"/>
                    </a:ext>
                  </a:extLst>
                </a:gridCol>
                <a:gridCol w="844436">
                  <a:extLst>
                    <a:ext uri="{9D8B030D-6E8A-4147-A177-3AD203B41FA5}">
                      <a16:colId xmlns:a16="http://schemas.microsoft.com/office/drawing/2014/main" val="2723589067"/>
                    </a:ext>
                  </a:extLst>
                </a:gridCol>
                <a:gridCol w="844436">
                  <a:extLst>
                    <a:ext uri="{9D8B030D-6E8A-4147-A177-3AD203B41FA5}">
                      <a16:colId xmlns:a16="http://schemas.microsoft.com/office/drawing/2014/main" val="2501123530"/>
                    </a:ext>
                  </a:extLst>
                </a:gridCol>
                <a:gridCol w="1036353">
                  <a:extLst>
                    <a:ext uri="{9D8B030D-6E8A-4147-A177-3AD203B41FA5}">
                      <a16:colId xmlns:a16="http://schemas.microsoft.com/office/drawing/2014/main" val="1289202616"/>
                    </a:ext>
                  </a:extLst>
                </a:gridCol>
                <a:gridCol w="662115">
                  <a:extLst>
                    <a:ext uri="{9D8B030D-6E8A-4147-A177-3AD203B41FA5}">
                      <a16:colId xmlns:a16="http://schemas.microsoft.com/office/drawing/2014/main" val="1362165809"/>
                    </a:ext>
                  </a:extLst>
                </a:gridCol>
              </a:tblGrid>
              <a:tr h="0">
                <a:tc>
                  <a:txBody>
                    <a:bodyPr/>
                    <a:lstStyle/>
                    <a:p>
                      <a:pPr algn="l" fontAlgn="base"/>
                      <a:r>
                        <a:rPr lang="en-US" sz="1050" b="0" i="0">
                          <a:solidFill>
                            <a:srgbClr val="FF0000"/>
                          </a:solidFill>
                          <a:effectLst/>
                          <a:highlight>
                            <a:srgbClr val="D6DCE5"/>
                          </a:highlight>
                          <a:latin typeface="Tenorite" panose="00000500000000000000" pitchFamily="2" charset="0"/>
                        </a:rPr>
                        <a:t>[CLS]</a:t>
                      </a:r>
                      <a:r>
                        <a:rPr lang="en-US" sz="1050" b="1" i="0">
                          <a:solidFill>
                            <a:srgbClr val="FFFFFF"/>
                          </a:solidFill>
                          <a:effectLst/>
                          <a:highlight>
                            <a:srgbClr val="D6DCE5"/>
                          </a:highlight>
                          <a:latin typeface="Tenorite" panose="00000500000000000000" pitchFamily="2" charset="0"/>
                        </a:rPr>
                        <a:t>​</a:t>
                      </a:r>
                      <a:endParaRPr lang="en-US" b="1" i="0">
                        <a:solidFill>
                          <a:srgbClr val="FFFFFF"/>
                        </a:solidFill>
                        <a:effectLst/>
                        <a:highlight>
                          <a:srgbClr val="D6DCE5"/>
                        </a:highlight>
                      </a:endParaRPr>
                    </a:p>
                  </a:txBody>
                  <a:tcPr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D6DCE5"/>
                    </a:solidFill>
                  </a:tcPr>
                </a:tc>
                <a:tc>
                  <a:txBody>
                    <a:bodyPr/>
                    <a:lstStyle/>
                    <a:p>
                      <a:pPr algn="l" fontAlgn="base"/>
                      <a:r>
                        <a:rPr lang="en-US" sz="1050" b="1" i="0">
                          <a:solidFill>
                            <a:srgbClr val="000000"/>
                          </a:solidFill>
                          <a:effectLst/>
                          <a:highlight>
                            <a:srgbClr val="D6DCE5"/>
                          </a:highlight>
                          <a:latin typeface="Tenorite" panose="00000500000000000000" pitchFamily="2" charset="0"/>
                        </a:rPr>
                        <a:t>overview</a:t>
                      </a:r>
                      <a:r>
                        <a:rPr lang="en-US" sz="1050" b="1" i="0">
                          <a:solidFill>
                            <a:srgbClr val="FFFFFF"/>
                          </a:solidFill>
                          <a:effectLst/>
                          <a:highlight>
                            <a:srgbClr val="D6DCE5"/>
                          </a:highlight>
                          <a:latin typeface="Tenorite" panose="00000500000000000000" pitchFamily="2" charset="0"/>
                        </a:rPr>
                        <a:t>​</a:t>
                      </a:r>
                      <a:endParaRPr lang="en-US" b="1" i="0">
                        <a:solidFill>
                          <a:srgbClr val="FFFFFF"/>
                        </a:solidFill>
                        <a:effectLst/>
                        <a:highlight>
                          <a:srgbClr val="D6DCE5"/>
                        </a:highlight>
                      </a:endParaRPr>
                    </a:p>
                  </a:txBody>
                  <a:tcPr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D6DCE5"/>
                    </a:solidFill>
                  </a:tcPr>
                </a:tc>
                <a:tc>
                  <a:txBody>
                    <a:bodyPr/>
                    <a:lstStyle/>
                    <a:p>
                      <a:pPr algn="l" fontAlgn="base"/>
                      <a:r>
                        <a:rPr lang="en-US" sz="1050" b="1" i="0">
                          <a:solidFill>
                            <a:srgbClr val="000000"/>
                          </a:solidFill>
                          <a:effectLst/>
                          <a:highlight>
                            <a:srgbClr val="D6DCE5"/>
                          </a:highlight>
                          <a:latin typeface="Tenorite" panose="00000500000000000000" pitchFamily="2" charset="0"/>
                        </a:rPr>
                        <a:t>reporting</a:t>
                      </a:r>
                      <a:r>
                        <a:rPr lang="en-US" sz="1050" b="1" i="0">
                          <a:solidFill>
                            <a:srgbClr val="FFFFFF"/>
                          </a:solidFill>
                          <a:effectLst/>
                          <a:highlight>
                            <a:srgbClr val="D6DCE5"/>
                          </a:highlight>
                          <a:latin typeface="Tenorite" panose="00000500000000000000" pitchFamily="2" charset="0"/>
                        </a:rPr>
                        <a:t>​</a:t>
                      </a:r>
                      <a:endParaRPr lang="en-US" b="1" i="0">
                        <a:solidFill>
                          <a:srgbClr val="FFFFFF"/>
                        </a:solidFill>
                        <a:effectLst/>
                        <a:highlight>
                          <a:srgbClr val="D6DCE5"/>
                        </a:highlight>
                      </a:endParaRPr>
                    </a:p>
                  </a:txBody>
                  <a:tcPr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D6DCE5"/>
                    </a:solidFill>
                  </a:tcPr>
                </a:tc>
                <a:tc>
                  <a:txBody>
                    <a:bodyPr/>
                    <a:lstStyle/>
                    <a:p>
                      <a:pPr algn="l" fontAlgn="base"/>
                      <a:r>
                        <a:rPr lang="en-US" sz="1050" b="1" i="0">
                          <a:solidFill>
                            <a:srgbClr val="000000"/>
                          </a:solidFill>
                          <a:effectLst/>
                          <a:highlight>
                            <a:srgbClr val="D6DCE5"/>
                          </a:highlight>
                          <a:latin typeface="Tenorite" panose="00000500000000000000" pitchFamily="2" charset="0"/>
                        </a:rPr>
                        <a:t>director</a:t>
                      </a:r>
                      <a:r>
                        <a:rPr lang="en-US" sz="1050" b="1" i="0">
                          <a:solidFill>
                            <a:srgbClr val="FFFFFF"/>
                          </a:solidFill>
                          <a:effectLst/>
                          <a:highlight>
                            <a:srgbClr val="D6DCE5"/>
                          </a:highlight>
                          <a:latin typeface="Tenorite" panose="00000500000000000000" pitchFamily="2" charset="0"/>
                        </a:rPr>
                        <a:t>​</a:t>
                      </a:r>
                      <a:endParaRPr lang="en-US" b="1" i="0">
                        <a:solidFill>
                          <a:srgbClr val="FFFFFF"/>
                        </a:solidFill>
                        <a:effectLst/>
                        <a:highlight>
                          <a:srgbClr val="D6DCE5"/>
                        </a:highlight>
                      </a:endParaRPr>
                    </a:p>
                  </a:txBody>
                  <a:tcPr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D6DCE5"/>
                    </a:solidFill>
                  </a:tcPr>
                </a:tc>
                <a:tc>
                  <a:txBody>
                    <a:bodyPr/>
                    <a:lstStyle/>
                    <a:p>
                      <a:pPr algn="l" fontAlgn="base"/>
                      <a:r>
                        <a:rPr lang="en-US" sz="1050" b="1" i="0">
                          <a:solidFill>
                            <a:srgbClr val="000000"/>
                          </a:solidFill>
                          <a:effectLst/>
                          <a:highlight>
                            <a:srgbClr val="D6DCE5"/>
                          </a:highlight>
                          <a:latin typeface="Tenorite" panose="00000500000000000000" pitchFamily="2" charset="0"/>
                        </a:rPr>
                        <a:t>data</a:t>
                      </a:r>
                      <a:r>
                        <a:rPr lang="en-US" sz="1050" b="1" i="0">
                          <a:solidFill>
                            <a:srgbClr val="FFFFFF"/>
                          </a:solidFill>
                          <a:effectLst/>
                          <a:highlight>
                            <a:srgbClr val="D6DCE5"/>
                          </a:highlight>
                          <a:latin typeface="Tenorite" panose="00000500000000000000" pitchFamily="2" charset="0"/>
                        </a:rPr>
                        <a:t>​</a:t>
                      </a:r>
                      <a:endParaRPr lang="en-US" b="1" i="0">
                        <a:solidFill>
                          <a:srgbClr val="FFFFFF"/>
                        </a:solidFill>
                        <a:effectLst/>
                        <a:highlight>
                          <a:srgbClr val="D6DCE5"/>
                        </a:highlight>
                      </a:endParaRPr>
                    </a:p>
                  </a:txBody>
                  <a:tcPr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D6DCE5"/>
                    </a:solidFill>
                  </a:tcPr>
                </a:tc>
                <a:tc>
                  <a:txBody>
                    <a:bodyPr/>
                    <a:lstStyle/>
                    <a:p>
                      <a:pPr algn="l" fontAlgn="base"/>
                      <a:r>
                        <a:rPr lang="en-US" sz="1050" b="1" i="0">
                          <a:solidFill>
                            <a:srgbClr val="000000"/>
                          </a:solidFill>
                          <a:effectLst/>
                          <a:highlight>
                            <a:srgbClr val="D6DCE5"/>
                          </a:highlight>
                          <a:latin typeface="Tenorite" panose="00000500000000000000" pitchFamily="2" charset="0"/>
                        </a:rPr>
                        <a:t>integration</a:t>
                      </a:r>
                      <a:r>
                        <a:rPr lang="en-US" sz="1050" b="1" i="0">
                          <a:solidFill>
                            <a:srgbClr val="FFFFFF"/>
                          </a:solidFill>
                          <a:effectLst/>
                          <a:highlight>
                            <a:srgbClr val="D6DCE5"/>
                          </a:highlight>
                          <a:latin typeface="Tenorite" panose="00000500000000000000" pitchFamily="2" charset="0"/>
                        </a:rPr>
                        <a:t>​</a:t>
                      </a:r>
                      <a:endParaRPr lang="en-US" b="1" i="0">
                        <a:solidFill>
                          <a:srgbClr val="FFFFFF"/>
                        </a:solidFill>
                        <a:effectLst/>
                        <a:highlight>
                          <a:srgbClr val="D6DCE5"/>
                        </a:highlight>
                      </a:endParaRPr>
                    </a:p>
                  </a:txBody>
                  <a:tcPr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D6DCE5"/>
                    </a:solidFill>
                  </a:tcPr>
                </a:tc>
                <a:tc>
                  <a:txBody>
                    <a:bodyPr/>
                    <a:lstStyle/>
                    <a:p>
                      <a:pPr algn="l" fontAlgn="base"/>
                      <a:r>
                        <a:rPr lang="en-US" sz="1050" b="1" i="0">
                          <a:solidFill>
                            <a:srgbClr val="000000"/>
                          </a:solidFill>
                          <a:effectLst/>
                          <a:highlight>
                            <a:srgbClr val="D6DCE5"/>
                          </a:highlight>
                          <a:latin typeface="Tenorite" panose="00000500000000000000" pitchFamily="2" charset="0"/>
                        </a:rPr>
                        <a:t>services</a:t>
                      </a:r>
                      <a:r>
                        <a:rPr lang="en-US" sz="1050" b="1" i="0">
                          <a:solidFill>
                            <a:srgbClr val="FFFFFF"/>
                          </a:solidFill>
                          <a:effectLst/>
                          <a:highlight>
                            <a:srgbClr val="D6DCE5"/>
                          </a:highlight>
                          <a:latin typeface="Tenorite" panose="00000500000000000000" pitchFamily="2" charset="0"/>
                        </a:rPr>
                        <a:t>​</a:t>
                      </a:r>
                      <a:endParaRPr lang="en-US" b="1" i="0">
                        <a:solidFill>
                          <a:srgbClr val="FFFFFF"/>
                        </a:solidFill>
                        <a:effectLst/>
                        <a:highlight>
                          <a:srgbClr val="D6DCE5"/>
                        </a:highlight>
                      </a:endParaRPr>
                    </a:p>
                  </a:txBody>
                  <a:tcPr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D6DCE5"/>
                    </a:solidFill>
                  </a:tcPr>
                </a:tc>
                <a:tc>
                  <a:txBody>
                    <a:bodyPr/>
                    <a:lstStyle/>
                    <a:p>
                      <a:pPr algn="l" fontAlgn="base"/>
                      <a:r>
                        <a:rPr lang="en-US" sz="1050" b="1" i="0">
                          <a:solidFill>
                            <a:srgbClr val="000000"/>
                          </a:solidFill>
                          <a:effectLst/>
                          <a:highlight>
                            <a:srgbClr val="D6DCE5"/>
                          </a:highlight>
                          <a:latin typeface="Tenorite" panose="00000500000000000000" pitchFamily="2" charset="0"/>
                        </a:rPr>
                        <a:t>,</a:t>
                      </a:r>
                      <a:r>
                        <a:rPr lang="en-US" sz="1050" b="1" i="0">
                          <a:solidFill>
                            <a:srgbClr val="FFFFFF"/>
                          </a:solidFill>
                          <a:effectLst/>
                          <a:highlight>
                            <a:srgbClr val="D6DCE5"/>
                          </a:highlight>
                          <a:latin typeface="Tenorite" panose="00000500000000000000" pitchFamily="2" charset="0"/>
                        </a:rPr>
                        <a:t>​</a:t>
                      </a:r>
                      <a:endParaRPr lang="en-US" b="1" i="0">
                        <a:solidFill>
                          <a:srgbClr val="FFFFFF"/>
                        </a:solidFill>
                        <a:effectLst/>
                        <a:highlight>
                          <a:srgbClr val="D6DCE5"/>
                        </a:highlight>
                      </a:endParaRPr>
                    </a:p>
                  </a:txBody>
                  <a:tcPr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D6DCE5"/>
                    </a:solidFill>
                  </a:tcPr>
                </a:tc>
                <a:tc>
                  <a:txBody>
                    <a:bodyPr/>
                    <a:lstStyle/>
                    <a:p>
                      <a:pPr algn="l" fontAlgn="base"/>
                      <a:r>
                        <a:rPr lang="en-US" sz="1050" b="1" i="0">
                          <a:solidFill>
                            <a:srgbClr val="000000"/>
                          </a:solidFill>
                          <a:effectLst/>
                          <a:highlight>
                            <a:srgbClr val="D6DCE5"/>
                          </a:highlight>
                          <a:latin typeface="Tenorite" panose="00000500000000000000" pitchFamily="2" charset="0"/>
                        </a:rPr>
                        <a:t>er</a:t>
                      </a:r>
                      <a:r>
                        <a:rPr lang="en-US" sz="1050" b="1" i="0">
                          <a:solidFill>
                            <a:srgbClr val="FFFFFF"/>
                          </a:solidFill>
                          <a:effectLst/>
                          <a:highlight>
                            <a:srgbClr val="D6DCE5"/>
                          </a:highlight>
                          <a:latin typeface="Tenorite" panose="00000500000000000000" pitchFamily="2" charset="0"/>
                        </a:rPr>
                        <a:t>​</a:t>
                      </a:r>
                      <a:endParaRPr lang="en-US" b="1" i="0">
                        <a:solidFill>
                          <a:srgbClr val="FFFFFF"/>
                        </a:solidFill>
                        <a:effectLst/>
                        <a:highlight>
                          <a:srgbClr val="D6DCE5"/>
                        </a:highlight>
                      </a:endParaRPr>
                    </a:p>
                  </a:txBody>
                  <a:tcPr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D6DCE5"/>
                    </a:solidFill>
                  </a:tcPr>
                </a:tc>
                <a:tc>
                  <a:txBody>
                    <a:bodyPr/>
                    <a:lstStyle/>
                    <a:p>
                      <a:pPr algn="l" fontAlgn="base"/>
                      <a:r>
                        <a:rPr lang="en-US" sz="1050" b="1" i="0">
                          <a:solidFill>
                            <a:srgbClr val="000000"/>
                          </a:solidFill>
                          <a:effectLst/>
                          <a:highlight>
                            <a:srgbClr val="D6DCE5"/>
                          </a:highlight>
                          <a:latin typeface="Tenorite" panose="00000500000000000000" pitchFamily="2" charset="0"/>
                        </a:rPr>
                        <a:t>##t</a:t>
                      </a:r>
                      <a:r>
                        <a:rPr lang="en-US" sz="1050" b="1" i="0">
                          <a:solidFill>
                            <a:srgbClr val="FFFFFF"/>
                          </a:solidFill>
                          <a:effectLst/>
                          <a:highlight>
                            <a:srgbClr val="D6DCE5"/>
                          </a:highlight>
                          <a:latin typeface="Tenorite" panose="00000500000000000000" pitchFamily="2" charset="0"/>
                        </a:rPr>
                        <a:t>​</a:t>
                      </a:r>
                      <a:endParaRPr lang="en-US" b="1" i="0">
                        <a:solidFill>
                          <a:srgbClr val="FFFFFF"/>
                        </a:solidFill>
                        <a:effectLst/>
                        <a:highlight>
                          <a:srgbClr val="D6DCE5"/>
                        </a:highlight>
                      </a:endParaRPr>
                    </a:p>
                  </a:txBody>
                  <a:tcPr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D6DCE5"/>
                    </a:solidFill>
                  </a:tcPr>
                </a:tc>
                <a:tc>
                  <a:txBody>
                    <a:bodyPr/>
                    <a:lstStyle/>
                    <a:p>
                      <a:pPr algn="l" fontAlgn="base"/>
                      <a:r>
                        <a:rPr lang="en-US" sz="1050" b="1" i="0">
                          <a:solidFill>
                            <a:srgbClr val="000000"/>
                          </a:solidFill>
                          <a:effectLst/>
                          <a:highlight>
                            <a:srgbClr val="D6DCE5"/>
                          </a:highlight>
                          <a:latin typeface="Tenorite" panose="00000500000000000000" pitchFamily="2" charset="0"/>
                        </a:rPr>
                        <a:t>looking</a:t>
                      </a:r>
                      <a:r>
                        <a:rPr lang="en-US" sz="1050" b="1" i="0">
                          <a:solidFill>
                            <a:srgbClr val="FFFFFF"/>
                          </a:solidFill>
                          <a:effectLst/>
                          <a:highlight>
                            <a:srgbClr val="D6DCE5"/>
                          </a:highlight>
                          <a:latin typeface="Tenorite" panose="00000500000000000000" pitchFamily="2" charset="0"/>
                        </a:rPr>
                        <a:t>​</a:t>
                      </a:r>
                      <a:endParaRPr lang="en-US" b="1" i="0">
                        <a:solidFill>
                          <a:srgbClr val="FFFFFF"/>
                        </a:solidFill>
                        <a:effectLst/>
                        <a:highlight>
                          <a:srgbClr val="D6DCE5"/>
                        </a:highlight>
                      </a:endParaRPr>
                    </a:p>
                  </a:txBody>
                  <a:tcPr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D6DCE5"/>
                    </a:solidFill>
                  </a:tcPr>
                </a:tc>
                <a:tc>
                  <a:txBody>
                    <a:bodyPr/>
                    <a:lstStyle/>
                    <a:p>
                      <a:pPr algn="l" fontAlgn="base"/>
                      <a:r>
                        <a:rPr lang="en-US" sz="1050" b="1" i="0">
                          <a:solidFill>
                            <a:srgbClr val="000000"/>
                          </a:solidFill>
                          <a:effectLst/>
                          <a:highlight>
                            <a:srgbClr val="D6DCE5"/>
                          </a:highlight>
                          <a:latin typeface="Tenorite" panose="00000500000000000000" pitchFamily="2" charset="0"/>
                        </a:rPr>
                        <a:t>full</a:t>
                      </a:r>
                      <a:r>
                        <a:rPr lang="en-US" sz="1050" b="1" i="0">
                          <a:solidFill>
                            <a:srgbClr val="FFFFFF"/>
                          </a:solidFill>
                          <a:effectLst/>
                          <a:highlight>
                            <a:srgbClr val="D6DCE5"/>
                          </a:highlight>
                          <a:latin typeface="Tenorite" panose="00000500000000000000" pitchFamily="2" charset="0"/>
                        </a:rPr>
                        <a:t>​</a:t>
                      </a:r>
                      <a:endParaRPr lang="en-US" b="1" i="0">
                        <a:solidFill>
                          <a:srgbClr val="FFFFFF"/>
                        </a:solidFill>
                        <a:effectLst/>
                        <a:highlight>
                          <a:srgbClr val="D6DCE5"/>
                        </a:highlight>
                      </a:endParaRPr>
                    </a:p>
                  </a:txBody>
                  <a:tcPr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D6DCE5"/>
                    </a:solidFill>
                  </a:tcPr>
                </a:tc>
                <a:tc>
                  <a:txBody>
                    <a:bodyPr/>
                    <a:lstStyle/>
                    <a:p>
                      <a:pPr algn="l" fontAlgn="base"/>
                      <a:r>
                        <a:rPr lang="en-US" sz="1050" b="1" i="0">
                          <a:solidFill>
                            <a:srgbClr val="000000"/>
                          </a:solidFill>
                          <a:effectLst/>
                          <a:highlight>
                            <a:srgbClr val="D6DCE5"/>
                          </a:highlight>
                          <a:latin typeface="Tenorite" panose="00000500000000000000" pitchFamily="2" charset="0"/>
                        </a:rPr>
                        <a:t>stack</a:t>
                      </a:r>
                      <a:r>
                        <a:rPr lang="en-US" sz="1050" b="1" i="0">
                          <a:solidFill>
                            <a:srgbClr val="FFFFFF"/>
                          </a:solidFill>
                          <a:effectLst/>
                          <a:highlight>
                            <a:srgbClr val="D6DCE5"/>
                          </a:highlight>
                          <a:latin typeface="Tenorite" panose="00000500000000000000" pitchFamily="2" charset="0"/>
                        </a:rPr>
                        <a:t>​</a:t>
                      </a:r>
                      <a:endParaRPr lang="en-US" b="1" i="0">
                        <a:solidFill>
                          <a:srgbClr val="FFFFFF"/>
                        </a:solidFill>
                        <a:effectLst/>
                        <a:highlight>
                          <a:srgbClr val="D6DCE5"/>
                        </a:highlight>
                      </a:endParaRPr>
                    </a:p>
                  </a:txBody>
                  <a:tcPr anchor="b">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D6DCE5"/>
                    </a:solidFill>
                  </a:tcPr>
                </a:tc>
                <a:extLst>
                  <a:ext uri="{0D108BD9-81ED-4DB2-BD59-A6C34878D82A}">
                    <a16:rowId xmlns:a16="http://schemas.microsoft.com/office/drawing/2014/main" val="2851312401"/>
                  </a:ext>
                </a:extLst>
              </a:tr>
              <a:tr h="0">
                <a:tc>
                  <a:txBody>
                    <a:bodyPr/>
                    <a:lstStyle/>
                    <a:p>
                      <a:pPr algn="l" fontAlgn="base"/>
                      <a:r>
                        <a:rPr lang="en-US" sz="1050" b="0" i="0">
                          <a:solidFill>
                            <a:srgbClr val="000000"/>
                          </a:solidFill>
                          <a:effectLst/>
                          <a:latin typeface="Tenorite" panose="00000500000000000000" pitchFamily="2" charset="0"/>
                        </a:rPr>
                        <a:t>-100​</a:t>
                      </a:r>
                      <a:endParaRPr lang="en-US" b="0" i="0">
                        <a:solidFill>
                          <a:srgbClr val="000000"/>
                        </a:solidFill>
                        <a:effectLs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noFill/>
                  </a:tcPr>
                </a:tc>
                <a:tc>
                  <a:txBody>
                    <a:bodyPr/>
                    <a:lstStyle/>
                    <a:p>
                      <a:pPr algn="l" fontAlgn="base"/>
                      <a:r>
                        <a:rPr lang="en-US" sz="1050" b="0" i="0">
                          <a:solidFill>
                            <a:srgbClr val="000000"/>
                          </a:solidFill>
                          <a:effectLst/>
                          <a:latin typeface="Tenorite" panose="00000500000000000000" pitchFamily="2" charset="0"/>
                        </a:rPr>
                        <a:t>0​</a:t>
                      </a:r>
                      <a:endParaRPr lang="en-US" b="0" i="0">
                        <a:solidFill>
                          <a:srgbClr val="000000"/>
                        </a:solidFill>
                        <a:effectLs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noFill/>
                  </a:tcPr>
                </a:tc>
                <a:tc>
                  <a:txBody>
                    <a:bodyPr/>
                    <a:lstStyle/>
                    <a:p>
                      <a:pPr algn="l" fontAlgn="base"/>
                      <a:r>
                        <a:rPr lang="en-US" sz="1050" b="0" i="0">
                          <a:solidFill>
                            <a:srgbClr val="000000"/>
                          </a:solidFill>
                          <a:effectLst/>
                          <a:latin typeface="Tenorite" panose="00000500000000000000" pitchFamily="2" charset="0"/>
                        </a:rPr>
                        <a:t>0​</a:t>
                      </a:r>
                      <a:endParaRPr lang="en-US" b="0" i="0">
                        <a:solidFill>
                          <a:srgbClr val="000000"/>
                        </a:solidFill>
                        <a:effectLs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noFill/>
                  </a:tcPr>
                </a:tc>
                <a:tc>
                  <a:txBody>
                    <a:bodyPr/>
                    <a:lstStyle/>
                    <a:p>
                      <a:pPr algn="l" fontAlgn="base"/>
                      <a:r>
                        <a:rPr lang="en-US" sz="1050" b="0" i="0">
                          <a:solidFill>
                            <a:srgbClr val="000000"/>
                          </a:solidFill>
                          <a:effectLst/>
                          <a:latin typeface="Tenorite" panose="00000500000000000000" pitchFamily="2" charset="0"/>
                        </a:rPr>
                        <a:t>0​</a:t>
                      </a:r>
                      <a:endParaRPr lang="en-US" b="0" i="0">
                        <a:solidFill>
                          <a:srgbClr val="000000"/>
                        </a:solidFill>
                        <a:effectLs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noFill/>
                  </a:tcPr>
                </a:tc>
                <a:tc>
                  <a:txBody>
                    <a:bodyPr/>
                    <a:lstStyle/>
                    <a:p>
                      <a:pPr algn="l" fontAlgn="base"/>
                      <a:r>
                        <a:rPr lang="en-US" sz="1050" b="0" i="0">
                          <a:solidFill>
                            <a:srgbClr val="000000"/>
                          </a:solidFill>
                          <a:effectLst/>
                          <a:latin typeface="Tenorite" panose="00000500000000000000" pitchFamily="2" charset="0"/>
                        </a:rPr>
                        <a:t>1​</a:t>
                      </a:r>
                      <a:endParaRPr lang="en-US" b="0" i="0">
                        <a:solidFill>
                          <a:srgbClr val="000000"/>
                        </a:solidFill>
                        <a:effectLs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noFill/>
                  </a:tcPr>
                </a:tc>
                <a:tc>
                  <a:txBody>
                    <a:bodyPr/>
                    <a:lstStyle/>
                    <a:p>
                      <a:pPr algn="l" fontAlgn="base"/>
                      <a:r>
                        <a:rPr lang="en-US" sz="1050" b="0" i="0">
                          <a:solidFill>
                            <a:srgbClr val="000000"/>
                          </a:solidFill>
                          <a:effectLst/>
                          <a:latin typeface="Tenorite" panose="00000500000000000000" pitchFamily="2" charset="0"/>
                        </a:rPr>
                        <a:t>2​</a:t>
                      </a:r>
                      <a:endParaRPr lang="en-US" b="0" i="0">
                        <a:solidFill>
                          <a:srgbClr val="000000"/>
                        </a:solidFill>
                        <a:effectLs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noFill/>
                  </a:tcPr>
                </a:tc>
                <a:tc>
                  <a:txBody>
                    <a:bodyPr/>
                    <a:lstStyle/>
                    <a:p>
                      <a:pPr algn="l" fontAlgn="base"/>
                      <a:r>
                        <a:rPr lang="en-US" sz="1050" b="0" i="0">
                          <a:solidFill>
                            <a:srgbClr val="000000"/>
                          </a:solidFill>
                          <a:effectLst/>
                          <a:latin typeface="Tenorite" panose="00000500000000000000" pitchFamily="2" charset="0"/>
                        </a:rPr>
                        <a:t>0​</a:t>
                      </a:r>
                      <a:endParaRPr lang="en-US" b="0" i="0">
                        <a:solidFill>
                          <a:srgbClr val="000000"/>
                        </a:solidFill>
                        <a:effectLs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noFill/>
                  </a:tcPr>
                </a:tc>
                <a:tc>
                  <a:txBody>
                    <a:bodyPr/>
                    <a:lstStyle/>
                    <a:p>
                      <a:pPr algn="l" fontAlgn="base"/>
                      <a:r>
                        <a:rPr lang="en-US" sz="1050" b="0" i="0">
                          <a:solidFill>
                            <a:srgbClr val="000000"/>
                          </a:solidFill>
                          <a:effectLst/>
                          <a:latin typeface="Tenorite" panose="00000500000000000000" pitchFamily="2" charset="0"/>
                        </a:rPr>
                        <a:t>0​</a:t>
                      </a:r>
                      <a:endParaRPr lang="en-US" b="0" i="0">
                        <a:solidFill>
                          <a:srgbClr val="000000"/>
                        </a:solidFill>
                        <a:effectLs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noFill/>
                  </a:tcPr>
                </a:tc>
                <a:tc>
                  <a:txBody>
                    <a:bodyPr/>
                    <a:lstStyle/>
                    <a:p>
                      <a:pPr algn="l" fontAlgn="base"/>
                      <a:r>
                        <a:rPr lang="en-US" sz="1050" b="0" i="0">
                          <a:solidFill>
                            <a:srgbClr val="000000"/>
                          </a:solidFill>
                          <a:effectLst/>
                          <a:latin typeface="Tenorite" panose="00000500000000000000" pitchFamily="2" charset="0"/>
                        </a:rPr>
                        <a:t>0​</a:t>
                      </a:r>
                      <a:endParaRPr lang="en-US" b="0" i="0">
                        <a:solidFill>
                          <a:srgbClr val="000000"/>
                        </a:solidFill>
                        <a:effectLs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noFill/>
                  </a:tcPr>
                </a:tc>
                <a:tc>
                  <a:txBody>
                    <a:bodyPr/>
                    <a:lstStyle/>
                    <a:p>
                      <a:pPr algn="l" fontAlgn="base"/>
                      <a:r>
                        <a:rPr lang="en-US" sz="1050" b="0" i="0">
                          <a:solidFill>
                            <a:srgbClr val="000000"/>
                          </a:solidFill>
                          <a:effectLst/>
                          <a:latin typeface="Tenorite" panose="00000500000000000000" pitchFamily="2" charset="0"/>
                        </a:rPr>
                        <a:t>0​</a:t>
                      </a:r>
                      <a:endParaRPr lang="en-US" b="0" i="0">
                        <a:solidFill>
                          <a:srgbClr val="000000"/>
                        </a:solidFill>
                        <a:effectLs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noFill/>
                  </a:tcPr>
                </a:tc>
                <a:tc>
                  <a:txBody>
                    <a:bodyPr/>
                    <a:lstStyle/>
                    <a:p>
                      <a:pPr algn="l" fontAlgn="base"/>
                      <a:r>
                        <a:rPr lang="en-US" sz="1050" b="0" i="0">
                          <a:solidFill>
                            <a:srgbClr val="000000"/>
                          </a:solidFill>
                          <a:effectLst/>
                          <a:latin typeface="Tenorite" panose="00000500000000000000" pitchFamily="2" charset="0"/>
                        </a:rPr>
                        <a:t>0​</a:t>
                      </a:r>
                      <a:endParaRPr lang="en-US" b="0" i="0">
                        <a:solidFill>
                          <a:srgbClr val="000000"/>
                        </a:solidFill>
                        <a:effectLs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noFill/>
                  </a:tcPr>
                </a:tc>
                <a:tc>
                  <a:txBody>
                    <a:bodyPr/>
                    <a:lstStyle/>
                    <a:p>
                      <a:pPr algn="l" fontAlgn="base"/>
                      <a:r>
                        <a:rPr lang="en-US" sz="1050" b="0" i="0">
                          <a:solidFill>
                            <a:srgbClr val="000000"/>
                          </a:solidFill>
                          <a:effectLst/>
                          <a:latin typeface="Tenorite" panose="00000500000000000000" pitchFamily="2" charset="0"/>
                        </a:rPr>
                        <a:t>0​</a:t>
                      </a:r>
                      <a:endParaRPr lang="en-US" b="0" i="0">
                        <a:solidFill>
                          <a:srgbClr val="000000"/>
                        </a:solidFill>
                        <a:effectLs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noFill/>
                  </a:tcPr>
                </a:tc>
                <a:tc>
                  <a:txBody>
                    <a:bodyPr/>
                    <a:lstStyle/>
                    <a:p>
                      <a:pPr algn="l" fontAlgn="base"/>
                      <a:r>
                        <a:rPr lang="en-US" sz="1050" b="0" i="0">
                          <a:solidFill>
                            <a:srgbClr val="000000"/>
                          </a:solidFill>
                          <a:effectLst/>
                          <a:latin typeface="Tenorite" panose="00000500000000000000" pitchFamily="2" charset="0"/>
                        </a:rPr>
                        <a:t>0​</a:t>
                      </a:r>
                      <a:endParaRPr lang="en-US" b="0" i="0">
                        <a:solidFill>
                          <a:srgbClr val="000000"/>
                        </a:solidFill>
                        <a:effectLs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noFill/>
                  </a:tcPr>
                </a:tc>
                <a:extLst>
                  <a:ext uri="{0D108BD9-81ED-4DB2-BD59-A6C34878D82A}">
                    <a16:rowId xmlns:a16="http://schemas.microsoft.com/office/drawing/2014/main" val="2689113010"/>
                  </a:ext>
                </a:extLst>
              </a:tr>
              <a:tr h="0">
                <a:tc>
                  <a:txBody>
                    <a:bodyPr/>
                    <a:lstStyle/>
                    <a:p>
                      <a:pPr algn="l" fontAlgn="base"/>
                      <a:r>
                        <a:rPr lang="en-US" sz="1050" b="1" i="0">
                          <a:solidFill>
                            <a:srgbClr val="000000"/>
                          </a:solidFill>
                          <a:effectLst/>
                          <a:highlight>
                            <a:srgbClr val="D6DCE5"/>
                          </a:highlight>
                          <a:latin typeface="Tenorite" panose="00000500000000000000" pitchFamily="2" charset="0"/>
                        </a:rPr>
                        <a:t>developer</a:t>
                      </a:r>
                      <a:r>
                        <a:rPr lang="en-US" sz="1050" b="0" i="0">
                          <a:solidFill>
                            <a:srgbClr val="000000"/>
                          </a:solidFill>
                          <a:effectLst/>
                          <a:highlight>
                            <a:srgbClr val="D6DCE5"/>
                          </a:highlight>
                          <a:latin typeface="Tenorite" panose="00000500000000000000" pitchFamily="2" charset="0"/>
                        </a:rPr>
                        <a:t>​</a:t>
                      </a:r>
                      <a:endParaRPr lang="en-US" b="0" i="0">
                        <a:solidFill>
                          <a:srgbClr val="000000"/>
                        </a:solidFill>
                        <a:effectLst/>
                        <a:highlight>
                          <a:srgbClr val="D6DCE5"/>
                        </a:highligh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D6DCE5"/>
                    </a:solidFill>
                  </a:tcPr>
                </a:tc>
                <a:tc>
                  <a:txBody>
                    <a:bodyPr/>
                    <a:lstStyle/>
                    <a:p>
                      <a:pPr algn="l" fontAlgn="base"/>
                      <a:r>
                        <a:rPr lang="en-US" sz="1050" b="1" i="0">
                          <a:solidFill>
                            <a:srgbClr val="000000"/>
                          </a:solidFill>
                          <a:effectLst/>
                          <a:highlight>
                            <a:srgbClr val="D6DCE5"/>
                          </a:highlight>
                          <a:latin typeface="Tenorite" panose="00000500000000000000" pitchFamily="2" charset="0"/>
                        </a:rPr>
                        <a:t>work</a:t>
                      </a:r>
                      <a:r>
                        <a:rPr lang="en-US" sz="1050" b="0" i="0">
                          <a:solidFill>
                            <a:srgbClr val="000000"/>
                          </a:solidFill>
                          <a:effectLst/>
                          <a:highlight>
                            <a:srgbClr val="D6DCE5"/>
                          </a:highlight>
                          <a:latin typeface="Tenorite" panose="00000500000000000000" pitchFamily="2" charset="0"/>
                        </a:rPr>
                        <a:t>​</a:t>
                      </a:r>
                      <a:endParaRPr lang="en-US" b="0" i="0">
                        <a:solidFill>
                          <a:srgbClr val="000000"/>
                        </a:solidFill>
                        <a:effectLst/>
                        <a:highlight>
                          <a:srgbClr val="D6DCE5"/>
                        </a:highligh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D6DCE5"/>
                    </a:solidFill>
                  </a:tcPr>
                </a:tc>
                <a:tc>
                  <a:txBody>
                    <a:bodyPr/>
                    <a:lstStyle/>
                    <a:p>
                      <a:pPr algn="l" fontAlgn="base"/>
                      <a:r>
                        <a:rPr lang="en-US" sz="1050" b="1" i="0">
                          <a:solidFill>
                            <a:srgbClr val="000000"/>
                          </a:solidFill>
                          <a:effectLst/>
                          <a:highlight>
                            <a:srgbClr val="D6DCE5"/>
                          </a:highlight>
                          <a:latin typeface="Tenorite" panose="00000500000000000000" pitchFamily="2" charset="0"/>
                        </a:rPr>
                        <a:t>key</a:t>
                      </a:r>
                      <a:r>
                        <a:rPr lang="en-US" sz="1050" b="0" i="0">
                          <a:solidFill>
                            <a:srgbClr val="000000"/>
                          </a:solidFill>
                          <a:effectLst/>
                          <a:highlight>
                            <a:srgbClr val="D6DCE5"/>
                          </a:highlight>
                          <a:latin typeface="Tenorite" panose="00000500000000000000" pitchFamily="2" charset="0"/>
                        </a:rPr>
                        <a:t>​</a:t>
                      </a:r>
                      <a:endParaRPr lang="en-US" b="0" i="0">
                        <a:solidFill>
                          <a:srgbClr val="000000"/>
                        </a:solidFill>
                        <a:effectLst/>
                        <a:highlight>
                          <a:srgbClr val="D6DCE5"/>
                        </a:highligh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D6DCE5"/>
                    </a:solidFill>
                  </a:tcPr>
                </a:tc>
                <a:tc>
                  <a:txBody>
                    <a:bodyPr/>
                    <a:lstStyle/>
                    <a:p>
                      <a:pPr algn="l" fontAlgn="base"/>
                      <a:r>
                        <a:rPr lang="en-US" sz="1050" b="1" i="0">
                          <a:solidFill>
                            <a:srgbClr val="000000"/>
                          </a:solidFill>
                          <a:effectLst/>
                          <a:highlight>
                            <a:srgbClr val="D6DCE5"/>
                          </a:highlight>
                          <a:latin typeface="Tenorite" panose="00000500000000000000" pitchFamily="2" charset="0"/>
                        </a:rPr>
                        <a:t>stakeholders</a:t>
                      </a:r>
                      <a:r>
                        <a:rPr lang="en-US" sz="1050" b="0" i="0">
                          <a:solidFill>
                            <a:srgbClr val="000000"/>
                          </a:solidFill>
                          <a:effectLst/>
                          <a:highlight>
                            <a:srgbClr val="D6DCE5"/>
                          </a:highlight>
                          <a:latin typeface="Tenorite" panose="00000500000000000000" pitchFamily="2" charset="0"/>
                        </a:rPr>
                        <a:t>​</a:t>
                      </a:r>
                      <a:endParaRPr lang="en-US" b="0" i="0">
                        <a:solidFill>
                          <a:srgbClr val="000000"/>
                        </a:solidFill>
                        <a:effectLst/>
                        <a:highlight>
                          <a:srgbClr val="D6DCE5"/>
                        </a:highligh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D6DCE5"/>
                    </a:solidFill>
                  </a:tcPr>
                </a:tc>
                <a:tc>
                  <a:txBody>
                    <a:bodyPr/>
                    <a:lstStyle/>
                    <a:p>
                      <a:pPr algn="l" fontAlgn="base"/>
                      <a:r>
                        <a:rPr lang="en-US" sz="1050" b="1" i="0">
                          <a:solidFill>
                            <a:srgbClr val="000000"/>
                          </a:solidFill>
                          <a:effectLst/>
                          <a:highlight>
                            <a:srgbClr val="D6DCE5"/>
                          </a:highlight>
                          <a:latin typeface="Tenorite" panose="00000500000000000000" pitchFamily="2" charset="0"/>
                        </a:rPr>
                        <a:t>applying</a:t>
                      </a:r>
                      <a:r>
                        <a:rPr lang="en-US" sz="1050" b="0" i="0">
                          <a:solidFill>
                            <a:srgbClr val="000000"/>
                          </a:solidFill>
                          <a:effectLst/>
                          <a:highlight>
                            <a:srgbClr val="D6DCE5"/>
                          </a:highlight>
                          <a:latin typeface="Tenorite" panose="00000500000000000000" pitchFamily="2" charset="0"/>
                        </a:rPr>
                        <a:t>​</a:t>
                      </a:r>
                      <a:endParaRPr lang="en-US" b="0" i="0">
                        <a:solidFill>
                          <a:srgbClr val="000000"/>
                        </a:solidFill>
                        <a:effectLst/>
                        <a:highlight>
                          <a:srgbClr val="D6DCE5"/>
                        </a:highligh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D6DCE5"/>
                    </a:solidFill>
                  </a:tcPr>
                </a:tc>
                <a:tc>
                  <a:txBody>
                    <a:bodyPr/>
                    <a:lstStyle/>
                    <a:p>
                      <a:pPr algn="l" fontAlgn="base"/>
                      <a:r>
                        <a:rPr lang="en-US" sz="1050" b="1" i="0">
                          <a:solidFill>
                            <a:srgbClr val="000000"/>
                          </a:solidFill>
                          <a:effectLst/>
                          <a:highlight>
                            <a:srgbClr val="D6DCE5"/>
                          </a:highlight>
                          <a:latin typeface="Tenorite" panose="00000500000000000000" pitchFamily="2" charset="0"/>
                        </a:rPr>
                        <a:t>technical</a:t>
                      </a:r>
                      <a:r>
                        <a:rPr lang="en-US" sz="1050" b="0" i="0">
                          <a:solidFill>
                            <a:srgbClr val="000000"/>
                          </a:solidFill>
                          <a:effectLst/>
                          <a:highlight>
                            <a:srgbClr val="D6DCE5"/>
                          </a:highlight>
                          <a:latin typeface="Tenorite" panose="00000500000000000000" pitchFamily="2" charset="0"/>
                        </a:rPr>
                        <a:t>​</a:t>
                      </a:r>
                      <a:endParaRPr lang="en-US" b="0" i="0">
                        <a:solidFill>
                          <a:srgbClr val="000000"/>
                        </a:solidFill>
                        <a:effectLst/>
                        <a:highlight>
                          <a:srgbClr val="D6DCE5"/>
                        </a:highligh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D6DCE5"/>
                    </a:solidFill>
                  </a:tcPr>
                </a:tc>
                <a:tc>
                  <a:txBody>
                    <a:bodyPr/>
                    <a:lstStyle/>
                    <a:p>
                      <a:pPr algn="l" fontAlgn="base"/>
                      <a:r>
                        <a:rPr lang="en-US" sz="1050" b="1" i="0">
                          <a:solidFill>
                            <a:srgbClr val="000000"/>
                          </a:solidFill>
                          <a:effectLst/>
                          <a:highlight>
                            <a:srgbClr val="D6DCE5"/>
                          </a:highlight>
                          <a:latin typeface="Tenorite" panose="00000500000000000000" pitchFamily="2" charset="0"/>
                        </a:rPr>
                        <a:t>proficiency</a:t>
                      </a:r>
                      <a:r>
                        <a:rPr lang="en-US" sz="1050" b="0" i="0">
                          <a:solidFill>
                            <a:srgbClr val="000000"/>
                          </a:solidFill>
                          <a:effectLst/>
                          <a:highlight>
                            <a:srgbClr val="D6DCE5"/>
                          </a:highlight>
                          <a:latin typeface="Tenorite" panose="00000500000000000000" pitchFamily="2" charset="0"/>
                        </a:rPr>
                        <a:t>​</a:t>
                      </a:r>
                      <a:endParaRPr lang="en-US" b="0" i="0">
                        <a:solidFill>
                          <a:srgbClr val="000000"/>
                        </a:solidFill>
                        <a:effectLst/>
                        <a:highlight>
                          <a:srgbClr val="D6DCE5"/>
                        </a:highligh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D6DCE5"/>
                    </a:solidFill>
                  </a:tcPr>
                </a:tc>
                <a:tc>
                  <a:txBody>
                    <a:bodyPr/>
                    <a:lstStyle/>
                    <a:p>
                      <a:pPr algn="l" fontAlgn="base"/>
                      <a:r>
                        <a:rPr lang="en-US" sz="1050" b="1" i="0">
                          <a:solidFill>
                            <a:srgbClr val="000000"/>
                          </a:solidFill>
                          <a:effectLst/>
                          <a:highlight>
                            <a:srgbClr val="D6DCE5"/>
                          </a:highlight>
                          <a:latin typeface="Tenorite" panose="00000500000000000000" pitchFamily="2" charset="0"/>
                        </a:rPr>
                        <a:t>across</a:t>
                      </a:r>
                      <a:r>
                        <a:rPr lang="en-US" sz="1050" b="0" i="0">
                          <a:solidFill>
                            <a:srgbClr val="000000"/>
                          </a:solidFill>
                          <a:effectLst/>
                          <a:highlight>
                            <a:srgbClr val="D6DCE5"/>
                          </a:highlight>
                          <a:latin typeface="Tenorite" panose="00000500000000000000" pitchFamily="2" charset="0"/>
                        </a:rPr>
                        <a:t>​</a:t>
                      </a:r>
                      <a:endParaRPr lang="en-US" b="0" i="0">
                        <a:solidFill>
                          <a:srgbClr val="000000"/>
                        </a:solidFill>
                        <a:effectLst/>
                        <a:highlight>
                          <a:srgbClr val="D6DCE5"/>
                        </a:highligh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D6DCE5"/>
                    </a:solidFill>
                  </a:tcPr>
                </a:tc>
                <a:tc>
                  <a:txBody>
                    <a:bodyPr/>
                    <a:lstStyle/>
                    <a:p>
                      <a:pPr algn="l" fontAlgn="base"/>
                      <a:r>
                        <a:rPr lang="en-US" sz="1050" b="1" i="0">
                          <a:solidFill>
                            <a:srgbClr val="000000"/>
                          </a:solidFill>
                          <a:effectLst/>
                          <a:highlight>
                            <a:srgbClr val="D6DCE5"/>
                          </a:highlight>
                          <a:latin typeface="Tenorite" panose="00000500000000000000" pitchFamily="2" charset="0"/>
                        </a:rPr>
                        <a:t>different</a:t>
                      </a:r>
                      <a:r>
                        <a:rPr lang="en-US" sz="1050" b="0" i="0">
                          <a:solidFill>
                            <a:srgbClr val="000000"/>
                          </a:solidFill>
                          <a:effectLst/>
                          <a:highlight>
                            <a:srgbClr val="D6DCE5"/>
                          </a:highlight>
                          <a:latin typeface="Tenorite" panose="00000500000000000000" pitchFamily="2" charset="0"/>
                        </a:rPr>
                        <a:t>​</a:t>
                      </a:r>
                      <a:endParaRPr lang="en-US" b="0" i="0">
                        <a:solidFill>
                          <a:srgbClr val="000000"/>
                        </a:solidFill>
                        <a:effectLst/>
                        <a:highlight>
                          <a:srgbClr val="D6DCE5"/>
                        </a:highligh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D6DCE5"/>
                    </a:solidFill>
                  </a:tcPr>
                </a:tc>
                <a:tc>
                  <a:txBody>
                    <a:bodyPr/>
                    <a:lstStyle/>
                    <a:p>
                      <a:pPr algn="l" fontAlgn="base"/>
                      <a:r>
                        <a:rPr lang="en-US" sz="1050" b="1" i="0">
                          <a:solidFill>
                            <a:srgbClr val="000000"/>
                          </a:solidFill>
                          <a:effectLst/>
                          <a:highlight>
                            <a:srgbClr val="D6DCE5"/>
                          </a:highlight>
                          <a:latin typeface="Tenorite" panose="00000500000000000000" pitchFamily="2" charset="0"/>
                        </a:rPr>
                        <a:t>stages</a:t>
                      </a:r>
                      <a:r>
                        <a:rPr lang="en-US" sz="1050" b="0" i="0">
                          <a:solidFill>
                            <a:srgbClr val="000000"/>
                          </a:solidFill>
                          <a:effectLst/>
                          <a:highlight>
                            <a:srgbClr val="D6DCE5"/>
                          </a:highlight>
                          <a:latin typeface="Tenorite" panose="00000500000000000000" pitchFamily="2" charset="0"/>
                        </a:rPr>
                        <a:t>​</a:t>
                      </a:r>
                      <a:endParaRPr lang="en-US" b="0" i="0">
                        <a:solidFill>
                          <a:srgbClr val="000000"/>
                        </a:solidFill>
                        <a:effectLst/>
                        <a:highlight>
                          <a:srgbClr val="D6DCE5"/>
                        </a:highligh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D6DCE5"/>
                    </a:solidFill>
                  </a:tcPr>
                </a:tc>
                <a:tc>
                  <a:txBody>
                    <a:bodyPr/>
                    <a:lstStyle/>
                    <a:p>
                      <a:pPr algn="l" fontAlgn="base"/>
                      <a:r>
                        <a:rPr lang="en-US" sz="1050" b="1" i="0">
                          <a:solidFill>
                            <a:srgbClr val="000000"/>
                          </a:solidFill>
                          <a:effectLst/>
                          <a:highlight>
                            <a:srgbClr val="D6DCE5"/>
                          </a:highlight>
                          <a:latin typeface="Tenorite" panose="00000500000000000000" pitchFamily="2" charset="0"/>
                        </a:rPr>
                        <a:t>software</a:t>
                      </a:r>
                      <a:r>
                        <a:rPr lang="en-US" sz="1050" b="0" i="0">
                          <a:solidFill>
                            <a:srgbClr val="000000"/>
                          </a:solidFill>
                          <a:effectLst/>
                          <a:highlight>
                            <a:srgbClr val="D6DCE5"/>
                          </a:highlight>
                          <a:latin typeface="Tenorite" panose="00000500000000000000" pitchFamily="2" charset="0"/>
                        </a:rPr>
                        <a:t>​</a:t>
                      </a:r>
                      <a:endParaRPr lang="en-US" b="0" i="0">
                        <a:solidFill>
                          <a:srgbClr val="000000"/>
                        </a:solidFill>
                        <a:effectLst/>
                        <a:highlight>
                          <a:srgbClr val="D6DCE5"/>
                        </a:highligh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D6DCE5"/>
                    </a:solidFill>
                  </a:tcPr>
                </a:tc>
                <a:tc>
                  <a:txBody>
                    <a:bodyPr/>
                    <a:lstStyle/>
                    <a:p>
                      <a:pPr algn="l" fontAlgn="base"/>
                      <a:r>
                        <a:rPr lang="en-US" sz="1050" b="1" i="0">
                          <a:solidFill>
                            <a:srgbClr val="000000"/>
                          </a:solidFill>
                          <a:effectLst/>
                          <a:highlight>
                            <a:srgbClr val="D6DCE5"/>
                          </a:highlight>
                          <a:latin typeface="Tenorite" panose="00000500000000000000" pitchFamily="2" charset="0"/>
                        </a:rPr>
                        <a:t>development</a:t>
                      </a:r>
                      <a:r>
                        <a:rPr lang="en-US" sz="1050" b="0" i="0">
                          <a:solidFill>
                            <a:srgbClr val="000000"/>
                          </a:solidFill>
                          <a:effectLst/>
                          <a:highlight>
                            <a:srgbClr val="D6DCE5"/>
                          </a:highlight>
                          <a:latin typeface="Tenorite" panose="00000500000000000000" pitchFamily="2" charset="0"/>
                        </a:rPr>
                        <a:t>​</a:t>
                      </a:r>
                      <a:endParaRPr lang="en-US" b="0" i="0">
                        <a:solidFill>
                          <a:srgbClr val="000000"/>
                        </a:solidFill>
                        <a:effectLst/>
                        <a:highlight>
                          <a:srgbClr val="D6DCE5"/>
                        </a:highligh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D6DCE5"/>
                    </a:solidFill>
                  </a:tcPr>
                </a:tc>
                <a:tc>
                  <a:txBody>
                    <a:bodyPr/>
                    <a:lstStyle/>
                    <a:p>
                      <a:pPr algn="l" fontAlgn="base"/>
                      <a:r>
                        <a:rPr lang="en-US" sz="1050" b="1" i="0">
                          <a:solidFill>
                            <a:srgbClr val="000000"/>
                          </a:solidFill>
                          <a:effectLst/>
                          <a:highlight>
                            <a:srgbClr val="D6DCE5"/>
                          </a:highlight>
                          <a:latin typeface="Tenorite" panose="00000500000000000000" pitchFamily="2" charset="0"/>
                        </a:rPr>
                        <a:t>life</a:t>
                      </a:r>
                      <a:r>
                        <a:rPr lang="en-US" sz="1050" b="0" i="0">
                          <a:solidFill>
                            <a:srgbClr val="000000"/>
                          </a:solidFill>
                          <a:effectLst/>
                          <a:highlight>
                            <a:srgbClr val="D6DCE5"/>
                          </a:highlight>
                          <a:latin typeface="Tenorite" panose="00000500000000000000" pitchFamily="2" charset="0"/>
                        </a:rPr>
                        <a:t>​</a:t>
                      </a:r>
                      <a:endParaRPr lang="en-US" b="0" i="0">
                        <a:solidFill>
                          <a:srgbClr val="000000"/>
                        </a:solidFill>
                        <a:effectLst/>
                        <a:highlight>
                          <a:srgbClr val="D6DCE5"/>
                        </a:highligh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D6DCE5"/>
                    </a:solidFill>
                  </a:tcPr>
                </a:tc>
                <a:extLst>
                  <a:ext uri="{0D108BD9-81ED-4DB2-BD59-A6C34878D82A}">
                    <a16:rowId xmlns:a16="http://schemas.microsoft.com/office/drawing/2014/main" val="2839381363"/>
                  </a:ext>
                </a:extLst>
              </a:tr>
              <a:tr h="0">
                <a:tc>
                  <a:txBody>
                    <a:bodyPr/>
                    <a:lstStyle/>
                    <a:p>
                      <a:pPr algn="l" fontAlgn="base"/>
                      <a:r>
                        <a:rPr lang="en-US" sz="1050" b="0" i="0">
                          <a:solidFill>
                            <a:srgbClr val="000000"/>
                          </a:solidFill>
                          <a:effectLst/>
                          <a:latin typeface="Tenorite" panose="00000500000000000000" pitchFamily="2" charset="0"/>
                        </a:rPr>
                        <a:t>0​</a:t>
                      </a:r>
                      <a:endParaRPr lang="en-US" b="0" i="0">
                        <a:solidFill>
                          <a:srgbClr val="000000"/>
                        </a:solidFill>
                        <a:effectLs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noFill/>
                  </a:tcPr>
                </a:tc>
                <a:tc>
                  <a:txBody>
                    <a:bodyPr/>
                    <a:lstStyle/>
                    <a:p>
                      <a:pPr algn="l" fontAlgn="base"/>
                      <a:r>
                        <a:rPr lang="en-US" sz="1050" b="0" i="0">
                          <a:solidFill>
                            <a:srgbClr val="000000"/>
                          </a:solidFill>
                          <a:effectLst/>
                          <a:latin typeface="Tenorite" panose="00000500000000000000" pitchFamily="2" charset="0"/>
                        </a:rPr>
                        <a:t>0​</a:t>
                      </a:r>
                      <a:endParaRPr lang="en-US" b="0" i="0">
                        <a:solidFill>
                          <a:srgbClr val="000000"/>
                        </a:solidFill>
                        <a:effectLs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noFill/>
                  </a:tcPr>
                </a:tc>
                <a:tc>
                  <a:txBody>
                    <a:bodyPr/>
                    <a:lstStyle/>
                    <a:p>
                      <a:pPr algn="l" fontAlgn="base"/>
                      <a:r>
                        <a:rPr lang="en-US" sz="1050" b="0" i="0">
                          <a:solidFill>
                            <a:srgbClr val="000000"/>
                          </a:solidFill>
                          <a:effectLst/>
                          <a:latin typeface="Tenorite" panose="00000500000000000000" pitchFamily="2" charset="0"/>
                        </a:rPr>
                        <a:t>0​</a:t>
                      </a:r>
                      <a:endParaRPr lang="en-US" b="0" i="0">
                        <a:solidFill>
                          <a:srgbClr val="000000"/>
                        </a:solidFill>
                        <a:effectLs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noFill/>
                  </a:tcPr>
                </a:tc>
                <a:tc>
                  <a:txBody>
                    <a:bodyPr/>
                    <a:lstStyle/>
                    <a:p>
                      <a:pPr algn="l" fontAlgn="base"/>
                      <a:r>
                        <a:rPr lang="en-US" sz="1050" b="0" i="0">
                          <a:solidFill>
                            <a:srgbClr val="000000"/>
                          </a:solidFill>
                          <a:effectLst/>
                          <a:latin typeface="Tenorite" panose="00000500000000000000" pitchFamily="2" charset="0"/>
                        </a:rPr>
                        <a:t>0​</a:t>
                      </a:r>
                      <a:endParaRPr lang="en-US" b="0" i="0">
                        <a:solidFill>
                          <a:srgbClr val="000000"/>
                        </a:solidFill>
                        <a:effectLs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noFill/>
                  </a:tcPr>
                </a:tc>
                <a:tc>
                  <a:txBody>
                    <a:bodyPr/>
                    <a:lstStyle/>
                    <a:p>
                      <a:pPr algn="l" fontAlgn="base"/>
                      <a:r>
                        <a:rPr lang="en-US" sz="1050" b="0" i="0">
                          <a:solidFill>
                            <a:srgbClr val="000000"/>
                          </a:solidFill>
                          <a:effectLst/>
                          <a:latin typeface="Tenorite" panose="00000500000000000000" pitchFamily="2" charset="0"/>
                        </a:rPr>
                        <a:t>0​</a:t>
                      </a:r>
                      <a:endParaRPr lang="en-US" b="0" i="0">
                        <a:solidFill>
                          <a:srgbClr val="000000"/>
                        </a:solidFill>
                        <a:effectLs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noFill/>
                  </a:tcPr>
                </a:tc>
                <a:tc>
                  <a:txBody>
                    <a:bodyPr/>
                    <a:lstStyle/>
                    <a:p>
                      <a:pPr algn="l" fontAlgn="base"/>
                      <a:r>
                        <a:rPr lang="en-US" sz="1050" b="0" i="0">
                          <a:solidFill>
                            <a:srgbClr val="000000"/>
                          </a:solidFill>
                          <a:effectLst/>
                          <a:latin typeface="Tenorite" panose="00000500000000000000" pitchFamily="2" charset="0"/>
                        </a:rPr>
                        <a:t>0​</a:t>
                      </a:r>
                      <a:endParaRPr lang="en-US" b="0" i="0">
                        <a:solidFill>
                          <a:srgbClr val="000000"/>
                        </a:solidFill>
                        <a:effectLs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noFill/>
                  </a:tcPr>
                </a:tc>
                <a:tc>
                  <a:txBody>
                    <a:bodyPr/>
                    <a:lstStyle/>
                    <a:p>
                      <a:pPr algn="l" fontAlgn="base"/>
                      <a:r>
                        <a:rPr lang="en-US" sz="1050" b="0" i="0">
                          <a:solidFill>
                            <a:srgbClr val="000000"/>
                          </a:solidFill>
                          <a:effectLst/>
                          <a:latin typeface="Tenorite" panose="00000500000000000000" pitchFamily="2" charset="0"/>
                        </a:rPr>
                        <a:t>0​</a:t>
                      </a:r>
                      <a:endParaRPr lang="en-US" b="0" i="0">
                        <a:solidFill>
                          <a:srgbClr val="000000"/>
                        </a:solidFill>
                        <a:effectLs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noFill/>
                  </a:tcPr>
                </a:tc>
                <a:tc>
                  <a:txBody>
                    <a:bodyPr/>
                    <a:lstStyle/>
                    <a:p>
                      <a:pPr algn="l" fontAlgn="base"/>
                      <a:r>
                        <a:rPr lang="en-US" sz="1050" b="0" i="0">
                          <a:solidFill>
                            <a:srgbClr val="000000"/>
                          </a:solidFill>
                          <a:effectLst/>
                          <a:latin typeface="Tenorite" panose="00000500000000000000" pitchFamily="2" charset="0"/>
                        </a:rPr>
                        <a:t>0​</a:t>
                      </a:r>
                      <a:endParaRPr lang="en-US" b="0" i="0">
                        <a:solidFill>
                          <a:srgbClr val="000000"/>
                        </a:solidFill>
                        <a:effectLs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noFill/>
                  </a:tcPr>
                </a:tc>
                <a:tc>
                  <a:txBody>
                    <a:bodyPr/>
                    <a:lstStyle/>
                    <a:p>
                      <a:pPr algn="l" fontAlgn="base"/>
                      <a:r>
                        <a:rPr lang="en-US" sz="1050" b="0" i="0">
                          <a:solidFill>
                            <a:srgbClr val="000000"/>
                          </a:solidFill>
                          <a:effectLst/>
                          <a:latin typeface="Tenorite" panose="00000500000000000000" pitchFamily="2" charset="0"/>
                        </a:rPr>
                        <a:t>0​</a:t>
                      </a:r>
                      <a:endParaRPr lang="en-US" b="0" i="0">
                        <a:solidFill>
                          <a:srgbClr val="000000"/>
                        </a:solidFill>
                        <a:effectLs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noFill/>
                  </a:tcPr>
                </a:tc>
                <a:tc>
                  <a:txBody>
                    <a:bodyPr/>
                    <a:lstStyle/>
                    <a:p>
                      <a:pPr algn="l" fontAlgn="base"/>
                      <a:r>
                        <a:rPr lang="en-US" sz="1050" b="0" i="0">
                          <a:solidFill>
                            <a:srgbClr val="000000"/>
                          </a:solidFill>
                          <a:effectLst/>
                          <a:latin typeface="Tenorite" panose="00000500000000000000" pitchFamily="2" charset="0"/>
                        </a:rPr>
                        <a:t>1​</a:t>
                      </a:r>
                      <a:endParaRPr lang="en-US" b="0" i="0">
                        <a:solidFill>
                          <a:srgbClr val="000000"/>
                        </a:solidFill>
                        <a:effectLs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noFill/>
                  </a:tcPr>
                </a:tc>
                <a:tc>
                  <a:txBody>
                    <a:bodyPr/>
                    <a:lstStyle/>
                    <a:p>
                      <a:pPr algn="l" fontAlgn="base"/>
                      <a:r>
                        <a:rPr lang="en-US" sz="1050" b="0" i="0">
                          <a:solidFill>
                            <a:srgbClr val="000000"/>
                          </a:solidFill>
                          <a:effectLst/>
                          <a:latin typeface="Tenorite" panose="00000500000000000000" pitchFamily="2" charset="0"/>
                        </a:rPr>
                        <a:t>2​</a:t>
                      </a:r>
                      <a:endParaRPr lang="en-US" b="0" i="0">
                        <a:solidFill>
                          <a:srgbClr val="000000"/>
                        </a:solidFill>
                        <a:effectLs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noFill/>
                  </a:tcPr>
                </a:tc>
                <a:tc>
                  <a:txBody>
                    <a:bodyPr/>
                    <a:lstStyle/>
                    <a:p>
                      <a:pPr algn="l" fontAlgn="base"/>
                      <a:r>
                        <a:rPr lang="en-US" sz="1050" b="0" i="0">
                          <a:solidFill>
                            <a:srgbClr val="000000"/>
                          </a:solidFill>
                          <a:effectLst/>
                          <a:latin typeface="Tenorite" panose="00000500000000000000" pitchFamily="2" charset="0"/>
                        </a:rPr>
                        <a:t>2​</a:t>
                      </a:r>
                      <a:endParaRPr lang="en-US" b="0" i="0">
                        <a:solidFill>
                          <a:srgbClr val="000000"/>
                        </a:solidFill>
                        <a:effectLs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noFill/>
                  </a:tcPr>
                </a:tc>
                <a:tc>
                  <a:txBody>
                    <a:bodyPr/>
                    <a:lstStyle/>
                    <a:p>
                      <a:pPr algn="l" fontAlgn="base"/>
                      <a:r>
                        <a:rPr lang="en-US" sz="1050" b="0" i="0">
                          <a:solidFill>
                            <a:srgbClr val="000000"/>
                          </a:solidFill>
                          <a:effectLst/>
                          <a:latin typeface="Tenorite" panose="00000500000000000000" pitchFamily="2" charset="0"/>
                        </a:rPr>
                        <a:t>2​</a:t>
                      </a:r>
                      <a:endParaRPr lang="en-US" b="0" i="0">
                        <a:solidFill>
                          <a:srgbClr val="000000"/>
                        </a:solidFill>
                        <a:effectLs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noFill/>
                  </a:tcPr>
                </a:tc>
                <a:extLst>
                  <a:ext uri="{0D108BD9-81ED-4DB2-BD59-A6C34878D82A}">
                    <a16:rowId xmlns:a16="http://schemas.microsoft.com/office/drawing/2014/main" val="752500571"/>
                  </a:ext>
                </a:extLst>
              </a:tr>
              <a:tr h="0">
                <a:tc>
                  <a:txBody>
                    <a:bodyPr/>
                    <a:lstStyle/>
                    <a:p>
                      <a:pPr algn="l" fontAlgn="base"/>
                      <a:r>
                        <a:rPr lang="en-US" sz="1050" b="1" i="0">
                          <a:solidFill>
                            <a:srgbClr val="000000"/>
                          </a:solidFill>
                          <a:effectLst/>
                          <a:highlight>
                            <a:srgbClr val="D6DCE5"/>
                          </a:highlight>
                          <a:latin typeface="Tenorite" panose="00000500000000000000" pitchFamily="2" charset="0"/>
                        </a:rPr>
                        <a:t>cycle</a:t>
                      </a:r>
                      <a:r>
                        <a:rPr lang="en-US" sz="1050" b="0" i="0">
                          <a:solidFill>
                            <a:srgbClr val="000000"/>
                          </a:solidFill>
                          <a:effectLst/>
                          <a:highlight>
                            <a:srgbClr val="D6DCE5"/>
                          </a:highlight>
                          <a:latin typeface="Tenorite" panose="00000500000000000000" pitchFamily="2" charset="0"/>
                        </a:rPr>
                        <a:t>​</a:t>
                      </a:r>
                      <a:endParaRPr lang="en-US" b="0" i="0">
                        <a:solidFill>
                          <a:srgbClr val="000000"/>
                        </a:solidFill>
                        <a:effectLst/>
                        <a:highlight>
                          <a:srgbClr val="D6DCE5"/>
                        </a:highligh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D6DCE5"/>
                    </a:solidFill>
                  </a:tcPr>
                </a:tc>
                <a:tc>
                  <a:txBody>
                    <a:bodyPr/>
                    <a:lstStyle/>
                    <a:p>
                      <a:pPr algn="l" fontAlgn="base"/>
                      <a:r>
                        <a:rPr lang="en-US" sz="1050" b="1" i="0">
                          <a:solidFill>
                            <a:srgbClr val="000000"/>
                          </a:solidFill>
                          <a:effectLst/>
                          <a:highlight>
                            <a:srgbClr val="D6DCE5"/>
                          </a:highlight>
                          <a:latin typeface="Tenorite" panose="00000500000000000000" pitchFamily="2" charset="0"/>
                        </a:rPr>
                        <a:t>including</a:t>
                      </a:r>
                      <a:r>
                        <a:rPr lang="en-US" sz="1050" b="0" i="0">
                          <a:solidFill>
                            <a:srgbClr val="000000"/>
                          </a:solidFill>
                          <a:effectLst/>
                          <a:highlight>
                            <a:srgbClr val="D6DCE5"/>
                          </a:highlight>
                          <a:latin typeface="Tenorite" panose="00000500000000000000" pitchFamily="2" charset="0"/>
                        </a:rPr>
                        <a:t>​</a:t>
                      </a:r>
                      <a:endParaRPr lang="en-US" b="0" i="0">
                        <a:solidFill>
                          <a:srgbClr val="000000"/>
                        </a:solidFill>
                        <a:effectLst/>
                        <a:highlight>
                          <a:srgbClr val="D6DCE5"/>
                        </a:highligh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D6DCE5"/>
                    </a:solidFill>
                  </a:tcPr>
                </a:tc>
                <a:tc>
                  <a:txBody>
                    <a:bodyPr/>
                    <a:lstStyle/>
                    <a:p>
                      <a:pPr algn="l" fontAlgn="base"/>
                      <a:r>
                        <a:rPr lang="en-US" sz="1050" b="1" i="0">
                          <a:solidFill>
                            <a:srgbClr val="000000"/>
                          </a:solidFill>
                          <a:effectLst/>
                          <a:highlight>
                            <a:srgbClr val="D6DCE5"/>
                          </a:highlight>
                          <a:latin typeface="Tenorite" panose="00000500000000000000" pitchFamily="2" charset="0"/>
                        </a:rPr>
                        <a:t>requirements</a:t>
                      </a:r>
                      <a:r>
                        <a:rPr lang="en-US" sz="1050" b="0" i="0">
                          <a:solidFill>
                            <a:srgbClr val="000000"/>
                          </a:solidFill>
                          <a:effectLst/>
                          <a:highlight>
                            <a:srgbClr val="D6DCE5"/>
                          </a:highlight>
                          <a:latin typeface="Tenorite" panose="00000500000000000000" pitchFamily="2" charset="0"/>
                        </a:rPr>
                        <a:t>​</a:t>
                      </a:r>
                      <a:endParaRPr lang="en-US" b="0" i="0">
                        <a:solidFill>
                          <a:srgbClr val="000000"/>
                        </a:solidFill>
                        <a:effectLst/>
                        <a:highlight>
                          <a:srgbClr val="D6DCE5"/>
                        </a:highligh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D6DCE5"/>
                    </a:solidFill>
                  </a:tcPr>
                </a:tc>
                <a:tc>
                  <a:txBody>
                    <a:bodyPr/>
                    <a:lstStyle/>
                    <a:p>
                      <a:pPr algn="l" fontAlgn="base"/>
                      <a:r>
                        <a:rPr lang="en-US" sz="1050" b="1" i="0">
                          <a:solidFill>
                            <a:srgbClr val="000000"/>
                          </a:solidFill>
                          <a:effectLst/>
                          <a:highlight>
                            <a:srgbClr val="D6DCE5"/>
                          </a:highlight>
                          <a:latin typeface="Tenorite" panose="00000500000000000000" pitchFamily="2" charset="0"/>
                        </a:rPr>
                        <a:t>gathering</a:t>
                      </a:r>
                      <a:r>
                        <a:rPr lang="en-US" sz="1050" b="0" i="0">
                          <a:solidFill>
                            <a:srgbClr val="000000"/>
                          </a:solidFill>
                          <a:effectLst/>
                          <a:highlight>
                            <a:srgbClr val="D6DCE5"/>
                          </a:highlight>
                          <a:latin typeface="Tenorite" panose="00000500000000000000" pitchFamily="2" charset="0"/>
                        </a:rPr>
                        <a:t>​</a:t>
                      </a:r>
                      <a:endParaRPr lang="en-US" b="0" i="0">
                        <a:solidFill>
                          <a:srgbClr val="000000"/>
                        </a:solidFill>
                        <a:effectLst/>
                        <a:highlight>
                          <a:srgbClr val="D6DCE5"/>
                        </a:highligh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D6DCE5"/>
                    </a:solidFill>
                  </a:tcPr>
                </a:tc>
                <a:tc>
                  <a:txBody>
                    <a:bodyPr/>
                    <a:lstStyle/>
                    <a:p>
                      <a:pPr algn="l" fontAlgn="base"/>
                      <a:r>
                        <a:rPr lang="en-US" sz="1050" b="1" i="0">
                          <a:solidFill>
                            <a:srgbClr val="000000"/>
                          </a:solidFill>
                          <a:effectLst/>
                          <a:highlight>
                            <a:srgbClr val="D6DCE5"/>
                          </a:highlight>
                          <a:latin typeface="Tenorite" panose="00000500000000000000" pitchFamily="2" charset="0"/>
                        </a:rPr>
                        <a:t>,</a:t>
                      </a:r>
                      <a:r>
                        <a:rPr lang="en-US" sz="1050" b="0" i="0">
                          <a:solidFill>
                            <a:srgbClr val="000000"/>
                          </a:solidFill>
                          <a:effectLst/>
                          <a:highlight>
                            <a:srgbClr val="D6DCE5"/>
                          </a:highlight>
                          <a:latin typeface="Tenorite" panose="00000500000000000000" pitchFamily="2" charset="0"/>
                        </a:rPr>
                        <a:t>​</a:t>
                      </a:r>
                      <a:endParaRPr lang="en-US" b="0" i="0">
                        <a:solidFill>
                          <a:srgbClr val="000000"/>
                        </a:solidFill>
                        <a:effectLst/>
                        <a:highlight>
                          <a:srgbClr val="D6DCE5"/>
                        </a:highligh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D6DCE5"/>
                    </a:solidFill>
                  </a:tcPr>
                </a:tc>
                <a:tc>
                  <a:txBody>
                    <a:bodyPr/>
                    <a:lstStyle/>
                    <a:p>
                      <a:pPr algn="l" fontAlgn="base"/>
                      <a:r>
                        <a:rPr lang="en-US" sz="1050" b="1" i="0">
                          <a:solidFill>
                            <a:srgbClr val="000000"/>
                          </a:solidFill>
                          <a:effectLst/>
                          <a:highlight>
                            <a:srgbClr val="D6DCE5"/>
                          </a:highlight>
                          <a:latin typeface="Tenorite" panose="00000500000000000000" pitchFamily="2" charset="0"/>
                        </a:rPr>
                        <a:t>application</a:t>
                      </a:r>
                      <a:r>
                        <a:rPr lang="en-US" sz="1050" b="0" i="0">
                          <a:solidFill>
                            <a:srgbClr val="000000"/>
                          </a:solidFill>
                          <a:effectLst/>
                          <a:highlight>
                            <a:srgbClr val="D6DCE5"/>
                          </a:highlight>
                          <a:latin typeface="Tenorite" panose="00000500000000000000" pitchFamily="2" charset="0"/>
                        </a:rPr>
                        <a:t>​</a:t>
                      </a:r>
                      <a:endParaRPr lang="en-US" b="0" i="0">
                        <a:solidFill>
                          <a:srgbClr val="000000"/>
                        </a:solidFill>
                        <a:effectLst/>
                        <a:highlight>
                          <a:srgbClr val="D6DCE5"/>
                        </a:highligh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D6DCE5"/>
                    </a:solidFill>
                  </a:tcPr>
                </a:tc>
                <a:tc>
                  <a:txBody>
                    <a:bodyPr/>
                    <a:lstStyle/>
                    <a:p>
                      <a:pPr algn="l" fontAlgn="base"/>
                      <a:r>
                        <a:rPr lang="en-US" sz="1050" b="1" i="0">
                          <a:solidFill>
                            <a:srgbClr val="000000"/>
                          </a:solidFill>
                          <a:effectLst/>
                          <a:highlight>
                            <a:srgbClr val="D6DCE5"/>
                          </a:highlight>
                          <a:latin typeface="Tenorite" panose="00000500000000000000" pitchFamily="2" charset="0"/>
                        </a:rPr>
                        <a:t>architecture</a:t>
                      </a:r>
                      <a:r>
                        <a:rPr lang="en-US" sz="1050" b="0" i="0">
                          <a:solidFill>
                            <a:srgbClr val="000000"/>
                          </a:solidFill>
                          <a:effectLst/>
                          <a:highlight>
                            <a:srgbClr val="D6DCE5"/>
                          </a:highlight>
                          <a:latin typeface="Tenorite" panose="00000500000000000000" pitchFamily="2" charset="0"/>
                        </a:rPr>
                        <a:t>​</a:t>
                      </a:r>
                      <a:endParaRPr lang="en-US" b="0" i="0">
                        <a:solidFill>
                          <a:srgbClr val="000000"/>
                        </a:solidFill>
                        <a:effectLst/>
                        <a:highlight>
                          <a:srgbClr val="D6DCE5"/>
                        </a:highligh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D6DCE5"/>
                    </a:solidFill>
                  </a:tcPr>
                </a:tc>
                <a:tc>
                  <a:txBody>
                    <a:bodyPr/>
                    <a:lstStyle/>
                    <a:p>
                      <a:pPr algn="l" fontAlgn="base"/>
                      <a:r>
                        <a:rPr lang="en-US" sz="1050" b="1" i="0">
                          <a:solidFill>
                            <a:srgbClr val="000000"/>
                          </a:solidFill>
                          <a:effectLst/>
                          <a:highlight>
                            <a:srgbClr val="D6DCE5"/>
                          </a:highlight>
                          <a:latin typeface="Tenorite" panose="00000500000000000000" pitchFamily="2" charset="0"/>
                        </a:rPr>
                        <a:t>design</a:t>
                      </a:r>
                      <a:r>
                        <a:rPr lang="en-US" sz="1050" b="0" i="0">
                          <a:solidFill>
                            <a:srgbClr val="000000"/>
                          </a:solidFill>
                          <a:effectLst/>
                          <a:highlight>
                            <a:srgbClr val="D6DCE5"/>
                          </a:highlight>
                          <a:latin typeface="Tenorite" panose="00000500000000000000" pitchFamily="2" charset="0"/>
                        </a:rPr>
                        <a:t>​</a:t>
                      </a:r>
                      <a:endParaRPr lang="en-US" b="0" i="0">
                        <a:solidFill>
                          <a:srgbClr val="000000"/>
                        </a:solidFill>
                        <a:effectLst/>
                        <a:highlight>
                          <a:srgbClr val="D6DCE5"/>
                        </a:highligh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D6DCE5"/>
                    </a:solidFill>
                  </a:tcPr>
                </a:tc>
                <a:tc>
                  <a:txBody>
                    <a:bodyPr/>
                    <a:lstStyle/>
                    <a:p>
                      <a:pPr algn="l" fontAlgn="base"/>
                      <a:r>
                        <a:rPr lang="en-US" sz="1050" b="0" i="0">
                          <a:solidFill>
                            <a:srgbClr val="000000"/>
                          </a:solidFill>
                          <a:effectLst/>
                          <a:highlight>
                            <a:srgbClr val="D6DCE5"/>
                          </a:highlight>
                          <a:latin typeface="Tenorite" panose="00000500000000000000" pitchFamily="2" charset="0"/>
                        </a:rPr>
                        <a:t>.​</a:t>
                      </a:r>
                      <a:endParaRPr lang="en-US" b="0" i="0">
                        <a:solidFill>
                          <a:srgbClr val="000000"/>
                        </a:solidFill>
                        <a:effectLst/>
                        <a:highlight>
                          <a:srgbClr val="D6DCE5"/>
                        </a:highligh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D6DCE5"/>
                    </a:solidFill>
                  </a:tcPr>
                </a:tc>
                <a:tc>
                  <a:txBody>
                    <a:bodyPr/>
                    <a:lstStyle/>
                    <a:p>
                      <a:pPr algn="l" fontAlgn="base"/>
                      <a:r>
                        <a:rPr lang="en-US" sz="1050" b="0" i="0">
                          <a:solidFill>
                            <a:srgbClr val="FF0000"/>
                          </a:solidFill>
                          <a:effectLst/>
                          <a:highlight>
                            <a:srgbClr val="D6DCE5"/>
                          </a:highlight>
                          <a:latin typeface="Tenorite" panose="00000500000000000000" pitchFamily="2" charset="0"/>
                        </a:rPr>
                        <a:t>[SEP]</a:t>
                      </a:r>
                      <a:r>
                        <a:rPr lang="en-US" sz="1050" b="0" i="0">
                          <a:solidFill>
                            <a:srgbClr val="000000"/>
                          </a:solidFill>
                          <a:effectLst/>
                          <a:highlight>
                            <a:srgbClr val="D6DCE5"/>
                          </a:highlight>
                          <a:latin typeface="Tenorite" panose="00000500000000000000" pitchFamily="2" charset="0"/>
                        </a:rPr>
                        <a:t>​</a:t>
                      </a:r>
                      <a:endParaRPr lang="en-US" b="0" i="0">
                        <a:solidFill>
                          <a:srgbClr val="000000"/>
                        </a:solidFill>
                        <a:effectLst/>
                        <a:highlight>
                          <a:srgbClr val="D6DCE5"/>
                        </a:highligh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D6DCE5"/>
                    </a:solidFill>
                  </a:tcPr>
                </a:tc>
                <a:tc>
                  <a:txBody>
                    <a:bodyPr/>
                    <a:lstStyle/>
                    <a:p>
                      <a:pPr algn="l" fontAlgn="base"/>
                      <a:r>
                        <a:rPr lang="en-US" sz="1050" b="0" i="0">
                          <a:solidFill>
                            <a:srgbClr val="FF0000"/>
                          </a:solidFill>
                          <a:effectLst/>
                          <a:highlight>
                            <a:srgbClr val="D6DCE5"/>
                          </a:highlight>
                          <a:latin typeface="Tenorite" panose="00000500000000000000" pitchFamily="2" charset="0"/>
                        </a:rPr>
                        <a:t>[PAD]</a:t>
                      </a:r>
                      <a:r>
                        <a:rPr lang="en-US" sz="1050" b="0" i="0">
                          <a:solidFill>
                            <a:srgbClr val="000000"/>
                          </a:solidFill>
                          <a:effectLst/>
                          <a:highlight>
                            <a:srgbClr val="D6DCE5"/>
                          </a:highlight>
                          <a:latin typeface="Tenorite" panose="00000500000000000000" pitchFamily="2" charset="0"/>
                        </a:rPr>
                        <a:t>​</a:t>
                      </a:r>
                      <a:endParaRPr lang="en-US" b="0" i="0">
                        <a:solidFill>
                          <a:srgbClr val="000000"/>
                        </a:solidFill>
                        <a:effectLst/>
                        <a:highlight>
                          <a:srgbClr val="D6DCE5"/>
                        </a:highligh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D6DCE5"/>
                    </a:solidFill>
                  </a:tcPr>
                </a:tc>
                <a:tc>
                  <a:txBody>
                    <a:bodyPr/>
                    <a:lstStyle/>
                    <a:p>
                      <a:pPr algn="l" fontAlgn="base"/>
                      <a:r>
                        <a:rPr lang="en-US" sz="1050" b="0" i="0">
                          <a:solidFill>
                            <a:srgbClr val="FF0000"/>
                          </a:solidFill>
                          <a:effectLst/>
                          <a:highlight>
                            <a:srgbClr val="D6DCE5"/>
                          </a:highlight>
                          <a:latin typeface="Tenorite" panose="00000500000000000000" pitchFamily="2" charset="0"/>
                        </a:rPr>
                        <a:t>[PAD]</a:t>
                      </a:r>
                      <a:r>
                        <a:rPr lang="en-US" sz="1050" b="0" i="0">
                          <a:solidFill>
                            <a:srgbClr val="000000"/>
                          </a:solidFill>
                          <a:effectLst/>
                          <a:highlight>
                            <a:srgbClr val="D6DCE5"/>
                          </a:highlight>
                          <a:latin typeface="Tenorite" panose="00000500000000000000" pitchFamily="2" charset="0"/>
                        </a:rPr>
                        <a:t>​</a:t>
                      </a:r>
                      <a:endParaRPr lang="en-US" b="0" i="0">
                        <a:solidFill>
                          <a:srgbClr val="000000"/>
                        </a:solidFill>
                        <a:effectLst/>
                        <a:highlight>
                          <a:srgbClr val="D6DCE5"/>
                        </a:highligh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D6DCE5"/>
                    </a:solidFill>
                  </a:tcPr>
                </a:tc>
                <a:tc>
                  <a:txBody>
                    <a:bodyPr/>
                    <a:lstStyle/>
                    <a:p>
                      <a:pPr algn="l" fontAlgn="base"/>
                      <a:r>
                        <a:rPr lang="en-US" sz="1050" b="0" i="0">
                          <a:solidFill>
                            <a:srgbClr val="FF0000"/>
                          </a:solidFill>
                          <a:effectLst/>
                          <a:highlight>
                            <a:srgbClr val="D6DCE5"/>
                          </a:highlight>
                          <a:latin typeface="Tenorite" panose="00000500000000000000" pitchFamily="2" charset="0"/>
                        </a:rPr>
                        <a:t>[PAD]</a:t>
                      </a:r>
                      <a:r>
                        <a:rPr lang="en-US" sz="1050" b="0" i="0">
                          <a:solidFill>
                            <a:srgbClr val="000000"/>
                          </a:solidFill>
                          <a:effectLst/>
                          <a:highlight>
                            <a:srgbClr val="D6DCE5"/>
                          </a:highlight>
                          <a:latin typeface="Tenorite" panose="00000500000000000000" pitchFamily="2" charset="0"/>
                        </a:rPr>
                        <a:t>​</a:t>
                      </a:r>
                      <a:endParaRPr lang="en-US" b="0" i="0">
                        <a:solidFill>
                          <a:srgbClr val="000000"/>
                        </a:solidFill>
                        <a:effectLst/>
                        <a:highlight>
                          <a:srgbClr val="D6DCE5"/>
                        </a:highligh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D6DCE5"/>
                    </a:solidFill>
                  </a:tcPr>
                </a:tc>
                <a:extLst>
                  <a:ext uri="{0D108BD9-81ED-4DB2-BD59-A6C34878D82A}">
                    <a16:rowId xmlns:a16="http://schemas.microsoft.com/office/drawing/2014/main" val="2433781244"/>
                  </a:ext>
                </a:extLst>
              </a:tr>
              <a:tr h="0">
                <a:tc>
                  <a:txBody>
                    <a:bodyPr/>
                    <a:lstStyle/>
                    <a:p>
                      <a:pPr algn="l" fontAlgn="base"/>
                      <a:r>
                        <a:rPr lang="en-US" sz="1050" b="0" i="0">
                          <a:solidFill>
                            <a:srgbClr val="000000"/>
                          </a:solidFill>
                          <a:effectLst/>
                          <a:latin typeface="Tenorite" panose="00000500000000000000" pitchFamily="2" charset="0"/>
                        </a:rPr>
                        <a:t>0​</a:t>
                      </a:r>
                      <a:endParaRPr lang="en-US" b="0" i="0">
                        <a:solidFill>
                          <a:srgbClr val="000000"/>
                        </a:solidFill>
                        <a:effectLs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noFill/>
                  </a:tcPr>
                </a:tc>
                <a:tc>
                  <a:txBody>
                    <a:bodyPr/>
                    <a:lstStyle/>
                    <a:p>
                      <a:pPr algn="l" fontAlgn="base"/>
                      <a:r>
                        <a:rPr lang="en-US" sz="1050" b="0" i="0">
                          <a:solidFill>
                            <a:srgbClr val="000000"/>
                          </a:solidFill>
                          <a:effectLst/>
                          <a:latin typeface="Tenorite" panose="00000500000000000000" pitchFamily="2" charset="0"/>
                        </a:rPr>
                        <a:t>0​</a:t>
                      </a:r>
                      <a:endParaRPr lang="en-US" b="0" i="0">
                        <a:solidFill>
                          <a:srgbClr val="000000"/>
                        </a:solidFill>
                        <a:effectLs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noFill/>
                  </a:tcPr>
                </a:tc>
                <a:tc>
                  <a:txBody>
                    <a:bodyPr/>
                    <a:lstStyle/>
                    <a:p>
                      <a:pPr algn="l" fontAlgn="base"/>
                      <a:r>
                        <a:rPr lang="en-US" sz="1050" b="0" i="0">
                          <a:solidFill>
                            <a:srgbClr val="000000"/>
                          </a:solidFill>
                          <a:effectLst/>
                          <a:latin typeface="Tenorite" panose="00000500000000000000" pitchFamily="2" charset="0"/>
                        </a:rPr>
                        <a:t>0​</a:t>
                      </a:r>
                      <a:endParaRPr lang="en-US" b="0" i="0">
                        <a:solidFill>
                          <a:srgbClr val="000000"/>
                        </a:solidFill>
                        <a:effectLs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noFill/>
                  </a:tcPr>
                </a:tc>
                <a:tc>
                  <a:txBody>
                    <a:bodyPr/>
                    <a:lstStyle/>
                    <a:p>
                      <a:pPr algn="l" fontAlgn="base"/>
                      <a:r>
                        <a:rPr lang="en-US" sz="1050" b="0" i="0">
                          <a:solidFill>
                            <a:srgbClr val="000000"/>
                          </a:solidFill>
                          <a:effectLst/>
                          <a:latin typeface="Tenorite" panose="00000500000000000000" pitchFamily="2" charset="0"/>
                        </a:rPr>
                        <a:t>0​</a:t>
                      </a:r>
                      <a:endParaRPr lang="en-US" b="0" i="0">
                        <a:solidFill>
                          <a:srgbClr val="000000"/>
                        </a:solidFill>
                        <a:effectLs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noFill/>
                  </a:tcPr>
                </a:tc>
                <a:tc>
                  <a:txBody>
                    <a:bodyPr/>
                    <a:lstStyle/>
                    <a:p>
                      <a:pPr algn="l" fontAlgn="base"/>
                      <a:r>
                        <a:rPr lang="en-US" sz="1050" b="0" i="0">
                          <a:solidFill>
                            <a:srgbClr val="000000"/>
                          </a:solidFill>
                          <a:effectLst/>
                          <a:latin typeface="Tenorite" panose="00000500000000000000" pitchFamily="2" charset="0"/>
                        </a:rPr>
                        <a:t>1​</a:t>
                      </a:r>
                      <a:endParaRPr lang="en-US" b="0" i="0">
                        <a:solidFill>
                          <a:srgbClr val="000000"/>
                        </a:solidFill>
                        <a:effectLs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noFill/>
                  </a:tcPr>
                </a:tc>
                <a:tc>
                  <a:txBody>
                    <a:bodyPr/>
                    <a:lstStyle/>
                    <a:p>
                      <a:pPr algn="l" fontAlgn="base"/>
                      <a:r>
                        <a:rPr lang="en-US" sz="1050" b="0" i="0">
                          <a:solidFill>
                            <a:srgbClr val="000000"/>
                          </a:solidFill>
                          <a:effectLst/>
                          <a:latin typeface="Tenorite" panose="00000500000000000000" pitchFamily="2" charset="0"/>
                        </a:rPr>
                        <a:t>2​</a:t>
                      </a:r>
                      <a:endParaRPr lang="en-US" b="0" i="0">
                        <a:solidFill>
                          <a:srgbClr val="000000"/>
                        </a:solidFill>
                        <a:effectLs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noFill/>
                  </a:tcPr>
                </a:tc>
                <a:tc>
                  <a:txBody>
                    <a:bodyPr/>
                    <a:lstStyle/>
                    <a:p>
                      <a:pPr algn="l" fontAlgn="base"/>
                      <a:r>
                        <a:rPr lang="en-US" sz="1050" b="0" i="0">
                          <a:solidFill>
                            <a:srgbClr val="000000"/>
                          </a:solidFill>
                          <a:effectLst/>
                          <a:latin typeface="Tenorite" panose="00000500000000000000" pitchFamily="2" charset="0"/>
                        </a:rPr>
                        <a:t>0​</a:t>
                      </a:r>
                      <a:endParaRPr lang="en-US" b="0" i="0">
                        <a:solidFill>
                          <a:srgbClr val="000000"/>
                        </a:solidFill>
                        <a:effectLs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noFill/>
                  </a:tcPr>
                </a:tc>
                <a:tc>
                  <a:txBody>
                    <a:bodyPr/>
                    <a:lstStyle/>
                    <a:p>
                      <a:pPr algn="l" fontAlgn="base"/>
                      <a:r>
                        <a:rPr lang="en-US" sz="1050" b="0" i="0">
                          <a:solidFill>
                            <a:srgbClr val="000000"/>
                          </a:solidFill>
                          <a:effectLst/>
                          <a:latin typeface="Tenorite" panose="00000500000000000000" pitchFamily="2" charset="0"/>
                        </a:rPr>
                        <a:t>0​</a:t>
                      </a:r>
                      <a:endParaRPr lang="en-US" b="0" i="0">
                        <a:solidFill>
                          <a:srgbClr val="000000"/>
                        </a:solidFill>
                        <a:effectLs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noFill/>
                  </a:tcPr>
                </a:tc>
                <a:tc>
                  <a:txBody>
                    <a:bodyPr/>
                    <a:lstStyle/>
                    <a:p>
                      <a:pPr algn="l" fontAlgn="base"/>
                      <a:r>
                        <a:rPr lang="en-US" sz="1050" b="0" i="0">
                          <a:solidFill>
                            <a:srgbClr val="000000"/>
                          </a:solidFill>
                          <a:effectLst/>
                          <a:latin typeface="Tenorite" panose="00000500000000000000" pitchFamily="2" charset="0"/>
                        </a:rPr>
                        <a:t>0​</a:t>
                      </a:r>
                      <a:endParaRPr lang="en-US" b="0" i="0">
                        <a:solidFill>
                          <a:srgbClr val="000000"/>
                        </a:solidFill>
                        <a:effectLs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noFill/>
                  </a:tcPr>
                </a:tc>
                <a:tc>
                  <a:txBody>
                    <a:bodyPr/>
                    <a:lstStyle/>
                    <a:p>
                      <a:pPr algn="l" fontAlgn="base"/>
                      <a:r>
                        <a:rPr lang="en-US" sz="1050" b="0" i="0">
                          <a:solidFill>
                            <a:srgbClr val="000000"/>
                          </a:solidFill>
                          <a:effectLst/>
                          <a:latin typeface="Tenorite" panose="00000500000000000000" pitchFamily="2" charset="0"/>
                        </a:rPr>
                        <a:t>-100​</a:t>
                      </a:r>
                      <a:endParaRPr lang="en-US" b="0" i="0">
                        <a:solidFill>
                          <a:srgbClr val="000000"/>
                        </a:solidFill>
                        <a:effectLs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noFill/>
                  </a:tcPr>
                </a:tc>
                <a:tc>
                  <a:txBody>
                    <a:bodyPr/>
                    <a:lstStyle/>
                    <a:p>
                      <a:pPr algn="l" fontAlgn="base"/>
                      <a:r>
                        <a:rPr lang="en-US" sz="1050" b="0" i="0">
                          <a:solidFill>
                            <a:srgbClr val="000000"/>
                          </a:solidFill>
                          <a:effectLst/>
                          <a:latin typeface="Tenorite" panose="00000500000000000000" pitchFamily="2" charset="0"/>
                        </a:rPr>
                        <a:t>-100​</a:t>
                      </a:r>
                      <a:endParaRPr lang="en-US" b="0" i="0">
                        <a:solidFill>
                          <a:srgbClr val="000000"/>
                        </a:solidFill>
                        <a:effectLs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noFill/>
                  </a:tcPr>
                </a:tc>
                <a:tc>
                  <a:txBody>
                    <a:bodyPr/>
                    <a:lstStyle/>
                    <a:p>
                      <a:pPr algn="l" fontAlgn="base"/>
                      <a:r>
                        <a:rPr lang="en-US" sz="1050" b="0" i="0">
                          <a:solidFill>
                            <a:srgbClr val="000000"/>
                          </a:solidFill>
                          <a:effectLst/>
                          <a:latin typeface="Tenorite" panose="00000500000000000000" pitchFamily="2" charset="0"/>
                        </a:rPr>
                        <a:t>-100​</a:t>
                      </a:r>
                      <a:endParaRPr lang="en-US" b="0" i="0">
                        <a:solidFill>
                          <a:srgbClr val="000000"/>
                        </a:solidFill>
                        <a:effectLs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noFill/>
                  </a:tcPr>
                </a:tc>
                <a:tc>
                  <a:txBody>
                    <a:bodyPr/>
                    <a:lstStyle/>
                    <a:p>
                      <a:pPr algn="l" fontAlgn="base"/>
                      <a:r>
                        <a:rPr lang="en-US" sz="1050" b="0" i="0" dirty="0">
                          <a:solidFill>
                            <a:srgbClr val="000000"/>
                          </a:solidFill>
                          <a:effectLst/>
                          <a:latin typeface="Tenorite" panose="00000500000000000000" pitchFamily="2" charset="0"/>
                        </a:rPr>
                        <a:t>-100​</a:t>
                      </a:r>
                      <a:endParaRPr lang="en-US" b="0" i="0" dirty="0">
                        <a:solidFill>
                          <a:srgbClr val="000000"/>
                        </a:solidFill>
                        <a:effectLst/>
                      </a:endParaRPr>
                    </a:p>
                  </a:txBody>
                  <a:tcPr anchor="ctr">
                    <a:lnL w="7620" cap="flat" cmpd="sng" algn="ctr">
                      <a:solidFill>
                        <a:srgbClr val="D9D9E3"/>
                      </a:solidFill>
                      <a:prstDash val="solid"/>
                      <a:round/>
                      <a:headEnd type="none" w="med" len="med"/>
                      <a:tailEnd type="none" w="med" len="med"/>
                    </a:lnL>
                    <a:lnR w="7620" cap="flat" cmpd="sng" algn="ctr">
                      <a:solidFill>
                        <a:srgbClr val="D9D9E3"/>
                      </a:solidFill>
                      <a:prstDash val="solid"/>
                      <a:round/>
                      <a:headEnd type="none" w="med" len="med"/>
                      <a:tailEnd type="none" w="med" len="med"/>
                    </a:lnR>
                    <a:lnT w="7620" cap="flat" cmpd="sng" algn="ctr">
                      <a:solidFill>
                        <a:srgbClr val="D9D9E3"/>
                      </a:solidFill>
                      <a:prstDash val="solid"/>
                      <a:round/>
                      <a:headEnd type="none" w="med" len="med"/>
                      <a:tailEnd type="none" w="med" len="med"/>
                    </a:lnT>
                    <a:lnB w="7620" cap="flat" cmpd="sng" algn="ctr">
                      <a:solidFill>
                        <a:srgbClr val="D9D9E3"/>
                      </a:solidFill>
                      <a:prstDash val="solid"/>
                      <a:round/>
                      <a:headEnd type="none" w="med" len="med"/>
                      <a:tailEnd type="none" w="med" len="med"/>
                    </a:lnB>
                    <a:noFill/>
                  </a:tcPr>
                </a:tc>
                <a:extLst>
                  <a:ext uri="{0D108BD9-81ED-4DB2-BD59-A6C34878D82A}">
                    <a16:rowId xmlns:a16="http://schemas.microsoft.com/office/drawing/2014/main" val="2314618469"/>
                  </a:ext>
                </a:extLst>
              </a:tr>
            </a:tbl>
          </a:graphicData>
        </a:graphic>
      </p:graphicFrame>
    </p:spTree>
    <p:extLst>
      <p:ext uri="{BB962C8B-B14F-4D97-AF65-F5344CB8AC3E}">
        <p14:creationId xmlns:p14="http://schemas.microsoft.com/office/powerpoint/2010/main" val="358934928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3240EB-25EA-7F93-85EF-18E44D24BA86}"/>
              </a:ext>
            </a:extLst>
          </p:cNvPr>
          <p:cNvSpPr>
            <a:spLocks noGrp="1"/>
          </p:cNvSpPr>
          <p:nvPr>
            <p:ph type="sldNum" sz="quarter" idx="10"/>
          </p:nvPr>
        </p:nvSpPr>
        <p:spPr/>
        <p:txBody>
          <a:bodyPr/>
          <a:lstStyle/>
          <a:p>
            <a:fld id="{F343A32A-436A-8143-8894-653E98457856}" type="slidenum">
              <a:rPr lang="en-US" smtClean="0"/>
              <a:pPr/>
              <a:t>19</a:t>
            </a:fld>
            <a:endParaRPr lang="en-US"/>
          </a:p>
        </p:txBody>
      </p:sp>
      <p:sp>
        <p:nvSpPr>
          <p:cNvPr id="3" name="Title 2">
            <a:extLst>
              <a:ext uri="{FF2B5EF4-FFF2-40B4-BE49-F238E27FC236}">
                <a16:creationId xmlns:a16="http://schemas.microsoft.com/office/drawing/2014/main" id="{06CDAD7D-D3AE-18F2-D1A4-146256B006A1}"/>
              </a:ext>
            </a:extLst>
          </p:cNvPr>
          <p:cNvSpPr>
            <a:spLocks noGrp="1"/>
          </p:cNvSpPr>
          <p:nvPr>
            <p:ph type="title"/>
          </p:nvPr>
        </p:nvSpPr>
        <p:spPr>
          <a:xfrm>
            <a:off x="457200" y="253938"/>
            <a:ext cx="11734800" cy="632988"/>
          </a:xfrm>
        </p:spPr>
        <p:txBody>
          <a:bodyPr/>
          <a:lstStyle/>
          <a:p>
            <a:r>
              <a:rPr lang="en-US" dirty="0" err="1"/>
              <a:t>SkillSpotter</a:t>
            </a:r>
            <a:r>
              <a:rPr lang="en-US" dirty="0"/>
              <a:t>: Mining and Skills from Job Descriptions</a:t>
            </a:r>
          </a:p>
        </p:txBody>
      </p:sp>
      <p:sp>
        <p:nvSpPr>
          <p:cNvPr id="4" name="Content Placeholder 3">
            <a:extLst>
              <a:ext uri="{FF2B5EF4-FFF2-40B4-BE49-F238E27FC236}">
                <a16:creationId xmlns:a16="http://schemas.microsoft.com/office/drawing/2014/main" id="{404F25D9-4EB6-4287-28BA-F8A5CEFD746D}"/>
              </a:ext>
            </a:extLst>
          </p:cNvPr>
          <p:cNvSpPr>
            <a:spLocks noGrp="1"/>
          </p:cNvSpPr>
          <p:nvPr>
            <p:ph sz="quarter" idx="16"/>
          </p:nvPr>
        </p:nvSpPr>
        <p:spPr/>
        <p:txBody>
          <a:bodyPr/>
          <a:lstStyle/>
          <a:p>
            <a:r>
              <a:rPr lang="en-US" dirty="0"/>
              <a:t>IST736: Text Mining </a:t>
            </a:r>
          </a:p>
          <a:p>
            <a:endParaRPr lang="en-US" dirty="0"/>
          </a:p>
        </p:txBody>
      </p:sp>
      <p:sp>
        <p:nvSpPr>
          <p:cNvPr id="5" name="Text Placeholder 4">
            <a:extLst>
              <a:ext uri="{FF2B5EF4-FFF2-40B4-BE49-F238E27FC236}">
                <a16:creationId xmlns:a16="http://schemas.microsoft.com/office/drawing/2014/main" id="{D4E685C5-18E0-298D-54D1-32D9CC305A93}"/>
              </a:ext>
            </a:extLst>
          </p:cNvPr>
          <p:cNvSpPr>
            <a:spLocks noGrp="1"/>
          </p:cNvSpPr>
          <p:nvPr>
            <p:ph type="body" sz="quarter" idx="17"/>
          </p:nvPr>
        </p:nvSpPr>
        <p:spPr>
          <a:xfrm>
            <a:off x="457200" y="1640706"/>
            <a:ext cx="10438818" cy="3781324"/>
          </a:xfrm>
        </p:spPr>
        <p:txBody>
          <a:bodyPr/>
          <a:lstStyle/>
          <a:p>
            <a:pPr marL="0" marR="0" lvl="0" indent="0" algn="l" defTabSz="914400" rtl="0" eaLnBrk="1" fontAlgn="auto" latinLnBrk="0" hangingPunct="1">
              <a:lnSpc>
                <a:spcPct val="107000"/>
              </a:lnSpc>
              <a:spcBef>
                <a:spcPts val="0"/>
              </a:spcBef>
              <a:spcAft>
                <a:spcPts val="800"/>
              </a:spcAft>
              <a:buClr>
                <a:srgbClr val="E48312"/>
              </a:buClr>
              <a:buSzPct val="100000"/>
              <a:buFont typeface="Calibri" panose="020F0502020204030204" pitchFamily="34" charset="0"/>
              <a:buNone/>
              <a:tabLst/>
              <a:defRPr/>
            </a:pPr>
            <a:r>
              <a:rPr lang="en-US" sz="1800" dirty="0">
                <a:solidFill>
                  <a:srgbClr val="000000">
                    <a:lumMod val="75000"/>
                    <a:lumOff val="25000"/>
                  </a:srgbClr>
                </a:solidFill>
                <a:latin typeface="+mn-lt"/>
                <a:ea typeface="Times New Roman" panose="02020603050405020304" pitchFamily="18" charset="0"/>
                <a:cs typeface="Times New Roman" panose="02020603050405020304" pitchFamily="18" charset="0"/>
              </a:rPr>
              <a:t>Data Training:</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latin typeface="+mn-lt"/>
              </a:rPr>
              <a:t>Transformed the data to train </a:t>
            </a:r>
            <a:r>
              <a:rPr lang="en-US" sz="1800" dirty="0" err="1">
                <a:latin typeface="+mn-lt"/>
              </a:rPr>
              <a:t>disbert</a:t>
            </a:r>
            <a:r>
              <a:rPr lang="en-US" sz="1800" dirty="0">
                <a:latin typeface="+mn-lt"/>
              </a:rPr>
              <a:t>-base-uncased model. Final data consisted of input ids, attention masks and labels where labels are the numeric BIO tags.​</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latin typeface="+mn-lt"/>
              </a:rPr>
              <a:t>80-20 Train-Test split. ​</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latin typeface="+mn-lt"/>
              </a:rPr>
              <a:t>Used a data collator for tensor conversion and batching ensuring that the data is correctly formatted for the model.​</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endParaRPr lang="en-US" sz="1800" dirty="0">
              <a:latin typeface="+mn-lt"/>
            </a:endParaRPr>
          </a:p>
        </p:txBody>
      </p:sp>
      <p:sp>
        <p:nvSpPr>
          <p:cNvPr id="6" name="Text Placeholder 5">
            <a:extLst>
              <a:ext uri="{FF2B5EF4-FFF2-40B4-BE49-F238E27FC236}">
                <a16:creationId xmlns:a16="http://schemas.microsoft.com/office/drawing/2014/main" id="{C11407BB-46F0-F059-07C0-7A932BA51B69}"/>
              </a:ext>
            </a:extLst>
          </p:cNvPr>
          <p:cNvSpPr>
            <a:spLocks noGrp="1"/>
          </p:cNvSpPr>
          <p:nvPr>
            <p:ph type="body" sz="quarter" idx="18"/>
          </p:nvPr>
        </p:nvSpPr>
        <p:spPr/>
        <p:txBody>
          <a:bodyPr/>
          <a:lstStyle/>
          <a:p>
            <a:r>
              <a:rPr lang="en-US" dirty="0"/>
              <a:t>School of Information Studies</a:t>
            </a:r>
          </a:p>
        </p:txBody>
      </p:sp>
    </p:spTree>
    <p:extLst>
      <p:ext uri="{BB962C8B-B14F-4D97-AF65-F5344CB8AC3E}">
        <p14:creationId xmlns:p14="http://schemas.microsoft.com/office/powerpoint/2010/main" val="58316780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3240EB-25EA-7F93-85EF-18E44D24BA86}"/>
              </a:ext>
            </a:extLst>
          </p:cNvPr>
          <p:cNvSpPr>
            <a:spLocks noGrp="1"/>
          </p:cNvSpPr>
          <p:nvPr>
            <p:ph type="sldNum" sz="quarter" idx="10"/>
          </p:nvPr>
        </p:nvSpPr>
        <p:spPr/>
        <p:txBody>
          <a:bodyPr/>
          <a:lstStyle/>
          <a:p>
            <a:fld id="{F343A32A-436A-8143-8894-653E98457856}" type="slidenum">
              <a:rPr lang="en-US" smtClean="0"/>
              <a:pPr/>
              <a:t>2</a:t>
            </a:fld>
            <a:endParaRPr lang="en-US"/>
          </a:p>
        </p:txBody>
      </p:sp>
      <p:sp>
        <p:nvSpPr>
          <p:cNvPr id="3" name="Title 2">
            <a:extLst>
              <a:ext uri="{FF2B5EF4-FFF2-40B4-BE49-F238E27FC236}">
                <a16:creationId xmlns:a16="http://schemas.microsoft.com/office/drawing/2014/main" id="{06CDAD7D-D3AE-18F2-D1A4-146256B006A1}"/>
              </a:ext>
            </a:extLst>
          </p:cNvPr>
          <p:cNvSpPr>
            <a:spLocks noGrp="1"/>
          </p:cNvSpPr>
          <p:nvPr>
            <p:ph type="title"/>
          </p:nvPr>
        </p:nvSpPr>
        <p:spPr/>
        <p:txBody>
          <a:bodyPr/>
          <a:lstStyle/>
          <a:p>
            <a:r>
              <a:rPr lang="en-US" dirty="0"/>
              <a:t>Introduction</a:t>
            </a:r>
          </a:p>
        </p:txBody>
      </p:sp>
      <p:sp>
        <p:nvSpPr>
          <p:cNvPr id="4" name="Content Placeholder 3">
            <a:extLst>
              <a:ext uri="{FF2B5EF4-FFF2-40B4-BE49-F238E27FC236}">
                <a16:creationId xmlns:a16="http://schemas.microsoft.com/office/drawing/2014/main" id="{404F25D9-4EB6-4287-28BA-F8A5CEFD746D}"/>
              </a:ext>
            </a:extLst>
          </p:cNvPr>
          <p:cNvSpPr>
            <a:spLocks noGrp="1"/>
          </p:cNvSpPr>
          <p:nvPr>
            <p:ph sz="quarter" idx="16"/>
          </p:nvPr>
        </p:nvSpPr>
        <p:spPr/>
        <p:txBody>
          <a:bodyPr/>
          <a:lstStyle/>
          <a:p>
            <a:endParaRPr lang="en-US"/>
          </a:p>
        </p:txBody>
      </p:sp>
      <p:sp>
        <p:nvSpPr>
          <p:cNvPr id="5" name="Text Placeholder 4">
            <a:extLst>
              <a:ext uri="{FF2B5EF4-FFF2-40B4-BE49-F238E27FC236}">
                <a16:creationId xmlns:a16="http://schemas.microsoft.com/office/drawing/2014/main" id="{D4E685C5-18E0-298D-54D1-32D9CC305A93}"/>
              </a:ext>
            </a:extLst>
          </p:cNvPr>
          <p:cNvSpPr>
            <a:spLocks noGrp="1"/>
          </p:cNvSpPr>
          <p:nvPr>
            <p:ph type="body" sz="quarter" idx="17"/>
          </p:nvPr>
        </p:nvSpPr>
        <p:spPr/>
        <p:txBody>
          <a:bodyPr/>
          <a:lstStyle/>
          <a:p>
            <a:pPr marL="0" marR="0" lvl="0" indent="0" algn="l" defTabSz="914400" rtl="0" eaLnBrk="1" fontAlgn="auto" latinLnBrk="0" hangingPunct="1">
              <a:lnSpc>
                <a:spcPct val="107000"/>
              </a:lnSpc>
              <a:spcBef>
                <a:spcPts val="0"/>
              </a:spcBef>
              <a:spcAft>
                <a:spcPts val="800"/>
              </a:spcAft>
              <a:buClr>
                <a:srgbClr val="E48312"/>
              </a:buClr>
              <a:buSzPct val="100000"/>
              <a:buFont typeface="Calibri" panose="020F0502020204030204" pitchFamily="34" charset="0"/>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mn-lt"/>
                <a:ea typeface="Times New Roman" panose="02020603050405020304" pitchFamily="18" charset="0"/>
                <a:cs typeface="Times New Roman" panose="02020603050405020304" pitchFamily="18" charset="0"/>
              </a:rPr>
              <a:t>The Applied Data Science program at Syracuse University is designed to give students the skills necessary to become professionals who can analyze data to solve problems. It provides students the opportunity to collect, manage, analyze, and develop insights using data from a multitude of domains using various tools and techniques.</a:t>
            </a:r>
          </a:p>
          <a:p>
            <a:pPr marL="0" marR="0" lvl="0" indent="0" algn="l" defTabSz="914400" rtl="0" eaLnBrk="1" fontAlgn="auto" latinLnBrk="0" hangingPunct="1">
              <a:lnSpc>
                <a:spcPct val="107000"/>
              </a:lnSpc>
              <a:spcBef>
                <a:spcPts val="0"/>
              </a:spcBef>
              <a:spcAft>
                <a:spcPts val="800"/>
              </a:spcAft>
              <a:buClr>
                <a:srgbClr val="E48312"/>
              </a:buClr>
              <a:buSzPct val="100000"/>
              <a:buFont typeface="Calibri" panose="020F0502020204030204" pitchFamily="34" charset="0"/>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mn-lt"/>
                <a:ea typeface="Times New Roman" panose="02020603050405020304" pitchFamily="18" charset="0"/>
                <a:cs typeface="Times New Roman" panose="02020603050405020304" pitchFamily="18" charset="0"/>
              </a:rPr>
              <a:t>Reports and presentations were created in courses which exemplify the skills developed in the program including, but not limited to:</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effectLst/>
                <a:latin typeface="+mn-lt"/>
                <a:ea typeface="Aptos" panose="020B0004020202020204" pitchFamily="34" charset="0"/>
              </a:rPr>
              <a:t>IST718: Big Data Analytics </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effectLst/>
                <a:latin typeface="+mn-lt"/>
                <a:ea typeface="Aptos" panose="020B0004020202020204" pitchFamily="34" charset="0"/>
              </a:rPr>
              <a:t>IST736: Text Mining </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effectLst/>
                <a:latin typeface="+mn-lt"/>
                <a:ea typeface="Aptos" panose="020B0004020202020204" pitchFamily="34" charset="0"/>
              </a:rPr>
              <a:t>IST 707: Applied Machine Learning</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effectLst/>
                <a:latin typeface="+mn-lt"/>
                <a:ea typeface="Aptos" panose="020B0004020202020204" pitchFamily="34" charset="0"/>
              </a:rPr>
              <a:t>IST 691: Deep Learning</a:t>
            </a:r>
            <a:endParaRPr lang="en-US" dirty="0">
              <a:latin typeface="+mn-lt"/>
            </a:endParaRPr>
          </a:p>
        </p:txBody>
      </p:sp>
      <p:sp>
        <p:nvSpPr>
          <p:cNvPr id="6" name="Text Placeholder 5">
            <a:extLst>
              <a:ext uri="{FF2B5EF4-FFF2-40B4-BE49-F238E27FC236}">
                <a16:creationId xmlns:a16="http://schemas.microsoft.com/office/drawing/2014/main" id="{C11407BB-46F0-F059-07C0-7A932BA51B69}"/>
              </a:ext>
            </a:extLst>
          </p:cNvPr>
          <p:cNvSpPr>
            <a:spLocks noGrp="1"/>
          </p:cNvSpPr>
          <p:nvPr>
            <p:ph type="body" sz="quarter" idx="18"/>
          </p:nvPr>
        </p:nvSpPr>
        <p:spPr/>
        <p:txBody>
          <a:bodyPr/>
          <a:lstStyle/>
          <a:p>
            <a:r>
              <a:rPr lang="en-US" dirty="0"/>
              <a:t>School of Information Studies</a:t>
            </a:r>
          </a:p>
        </p:txBody>
      </p:sp>
    </p:spTree>
    <p:extLst>
      <p:ext uri="{BB962C8B-B14F-4D97-AF65-F5344CB8AC3E}">
        <p14:creationId xmlns:p14="http://schemas.microsoft.com/office/powerpoint/2010/main" val="5036343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3240EB-25EA-7F93-85EF-18E44D24BA86}"/>
              </a:ext>
            </a:extLst>
          </p:cNvPr>
          <p:cNvSpPr>
            <a:spLocks noGrp="1"/>
          </p:cNvSpPr>
          <p:nvPr>
            <p:ph type="sldNum" sz="quarter" idx="10"/>
          </p:nvPr>
        </p:nvSpPr>
        <p:spPr/>
        <p:txBody>
          <a:bodyPr/>
          <a:lstStyle/>
          <a:p>
            <a:fld id="{F343A32A-436A-8143-8894-653E98457856}" type="slidenum">
              <a:rPr lang="en-US" smtClean="0"/>
              <a:pPr/>
              <a:t>20</a:t>
            </a:fld>
            <a:endParaRPr lang="en-US"/>
          </a:p>
        </p:txBody>
      </p:sp>
      <p:sp>
        <p:nvSpPr>
          <p:cNvPr id="3" name="Title 2">
            <a:extLst>
              <a:ext uri="{FF2B5EF4-FFF2-40B4-BE49-F238E27FC236}">
                <a16:creationId xmlns:a16="http://schemas.microsoft.com/office/drawing/2014/main" id="{06CDAD7D-D3AE-18F2-D1A4-146256B006A1}"/>
              </a:ext>
            </a:extLst>
          </p:cNvPr>
          <p:cNvSpPr>
            <a:spLocks noGrp="1"/>
          </p:cNvSpPr>
          <p:nvPr>
            <p:ph type="title"/>
          </p:nvPr>
        </p:nvSpPr>
        <p:spPr>
          <a:xfrm>
            <a:off x="457200" y="253938"/>
            <a:ext cx="11734800" cy="632988"/>
          </a:xfrm>
        </p:spPr>
        <p:txBody>
          <a:bodyPr/>
          <a:lstStyle/>
          <a:p>
            <a:r>
              <a:rPr lang="en-US" dirty="0" err="1"/>
              <a:t>SkillSpotter</a:t>
            </a:r>
            <a:r>
              <a:rPr lang="en-US" dirty="0"/>
              <a:t>: Mining and Skills from Job Descriptions</a:t>
            </a:r>
          </a:p>
        </p:txBody>
      </p:sp>
      <p:sp>
        <p:nvSpPr>
          <p:cNvPr id="4" name="Content Placeholder 3">
            <a:extLst>
              <a:ext uri="{FF2B5EF4-FFF2-40B4-BE49-F238E27FC236}">
                <a16:creationId xmlns:a16="http://schemas.microsoft.com/office/drawing/2014/main" id="{404F25D9-4EB6-4287-28BA-F8A5CEFD746D}"/>
              </a:ext>
            </a:extLst>
          </p:cNvPr>
          <p:cNvSpPr>
            <a:spLocks noGrp="1"/>
          </p:cNvSpPr>
          <p:nvPr>
            <p:ph sz="quarter" idx="16"/>
          </p:nvPr>
        </p:nvSpPr>
        <p:spPr/>
        <p:txBody>
          <a:bodyPr/>
          <a:lstStyle/>
          <a:p>
            <a:r>
              <a:rPr lang="en-US" dirty="0"/>
              <a:t>IST736: Text Mining </a:t>
            </a:r>
          </a:p>
          <a:p>
            <a:endParaRPr lang="en-US" dirty="0"/>
          </a:p>
        </p:txBody>
      </p:sp>
      <p:sp>
        <p:nvSpPr>
          <p:cNvPr id="5" name="Text Placeholder 4">
            <a:extLst>
              <a:ext uri="{FF2B5EF4-FFF2-40B4-BE49-F238E27FC236}">
                <a16:creationId xmlns:a16="http://schemas.microsoft.com/office/drawing/2014/main" id="{D4E685C5-18E0-298D-54D1-32D9CC305A93}"/>
              </a:ext>
            </a:extLst>
          </p:cNvPr>
          <p:cNvSpPr>
            <a:spLocks noGrp="1"/>
          </p:cNvSpPr>
          <p:nvPr>
            <p:ph type="body" sz="quarter" idx="17"/>
          </p:nvPr>
        </p:nvSpPr>
        <p:spPr>
          <a:xfrm>
            <a:off x="457200" y="1640706"/>
            <a:ext cx="4259179" cy="3781324"/>
          </a:xfrm>
        </p:spPr>
        <p:txBody>
          <a:bodyPr/>
          <a:lstStyle/>
          <a:p>
            <a:pPr marL="0" marR="0" lvl="0" indent="0" algn="l" defTabSz="914400" rtl="0" eaLnBrk="1" fontAlgn="auto" latinLnBrk="0" hangingPunct="1">
              <a:lnSpc>
                <a:spcPct val="107000"/>
              </a:lnSpc>
              <a:spcBef>
                <a:spcPts val="0"/>
              </a:spcBef>
              <a:spcAft>
                <a:spcPts val="800"/>
              </a:spcAft>
              <a:buClr>
                <a:srgbClr val="E48312"/>
              </a:buClr>
              <a:buSzPct val="100000"/>
              <a:buFont typeface="Calibri" panose="020F0502020204030204" pitchFamily="34" charset="0"/>
              <a:buNone/>
              <a:tabLst/>
              <a:defRPr/>
            </a:pPr>
            <a:r>
              <a:rPr lang="en-US" sz="1800" dirty="0">
                <a:solidFill>
                  <a:srgbClr val="000000">
                    <a:lumMod val="75000"/>
                    <a:lumOff val="25000"/>
                  </a:srgbClr>
                </a:solidFill>
                <a:latin typeface="+mn-lt"/>
                <a:ea typeface="Times New Roman" panose="02020603050405020304" pitchFamily="18" charset="0"/>
                <a:cs typeface="Times New Roman" panose="02020603050405020304" pitchFamily="18" charset="0"/>
              </a:rPr>
              <a:t>Results:</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latin typeface="+mn-lt"/>
              </a:rPr>
              <a:t>We trained for 3 epochs with a constant learning rate of 0.00005​</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latin typeface="+mn-lt"/>
              </a:rPr>
              <a:t>Training ran for 40 minutes​</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latin typeface="+mn-lt"/>
              </a:rPr>
              <a:t>We can see the model is performing quite well.​</a:t>
            </a:r>
          </a:p>
        </p:txBody>
      </p:sp>
      <p:sp>
        <p:nvSpPr>
          <p:cNvPr id="6" name="Text Placeholder 5">
            <a:extLst>
              <a:ext uri="{FF2B5EF4-FFF2-40B4-BE49-F238E27FC236}">
                <a16:creationId xmlns:a16="http://schemas.microsoft.com/office/drawing/2014/main" id="{C11407BB-46F0-F059-07C0-7A932BA51B69}"/>
              </a:ext>
            </a:extLst>
          </p:cNvPr>
          <p:cNvSpPr>
            <a:spLocks noGrp="1"/>
          </p:cNvSpPr>
          <p:nvPr>
            <p:ph type="body" sz="quarter" idx="18"/>
          </p:nvPr>
        </p:nvSpPr>
        <p:spPr/>
        <p:txBody>
          <a:bodyPr/>
          <a:lstStyle/>
          <a:p>
            <a:r>
              <a:rPr lang="en-US" dirty="0"/>
              <a:t>School of Information Studies</a:t>
            </a:r>
          </a:p>
        </p:txBody>
      </p:sp>
      <p:pic>
        <p:nvPicPr>
          <p:cNvPr id="5123" name="Picture 3" descr="A graph of a graph&#10;&#10;Description automatically generated">
            <a:extLst>
              <a:ext uri="{FF2B5EF4-FFF2-40B4-BE49-F238E27FC236}">
                <a16:creationId xmlns:a16="http://schemas.microsoft.com/office/drawing/2014/main" id="{FC99DA9F-314C-3BF6-5E07-EA5845B2AF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2155" y="1803594"/>
            <a:ext cx="3774239" cy="240639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E4B591C5-A608-A5FC-A369-E60909AE0D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0360" y="1803594"/>
            <a:ext cx="3710912" cy="240639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65E7E9CA-103A-25CD-09FA-8E0F66718551}"/>
              </a:ext>
            </a:extLst>
          </p:cNvPr>
          <p:cNvGraphicFramePr>
            <a:graphicFrameLocks noGrp="1"/>
          </p:cNvGraphicFramePr>
          <p:nvPr>
            <p:extLst>
              <p:ext uri="{D42A27DB-BD31-4B8C-83A1-F6EECF244321}">
                <p14:modId xmlns:p14="http://schemas.microsoft.com/office/powerpoint/2010/main" val="1442306912"/>
              </p:ext>
            </p:extLst>
          </p:nvPr>
        </p:nvGraphicFramePr>
        <p:xfrm>
          <a:off x="4633847" y="4525745"/>
          <a:ext cx="7434894" cy="1341120"/>
        </p:xfrm>
        <a:graphic>
          <a:graphicData uri="http://schemas.openxmlformats.org/drawingml/2006/table">
            <a:tbl>
              <a:tblPr/>
              <a:tblGrid>
                <a:gridCol w="746601">
                  <a:extLst>
                    <a:ext uri="{9D8B030D-6E8A-4147-A177-3AD203B41FA5}">
                      <a16:colId xmlns:a16="http://schemas.microsoft.com/office/drawing/2014/main" val="888047462"/>
                    </a:ext>
                  </a:extLst>
                </a:gridCol>
                <a:gridCol w="1358397">
                  <a:extLst>
                    <a:ext uri="{9D8B030D-6E8A-4147-A177-3AD203B41FA5}">
                      <a16:colId xmlns:a16="http://schemas.microsoft.com/office/drawing/2014/main" val="759724016"/>
                    </a:ext>
                  </a:extLst>
                </a:gridCol>
                <a:gridCol w="1379136">
                  <a:extLst>
                    <a:ext uri="{9D8B030D-6E8A-4147-A177-3AD203B41FA5}">
                      <a16:colId xmlns:a16="http://schemas.microsoft.com/office/drawing/2014/main" val="4281905748"/>
                    </a:ext>
                  </a:extLst>
                </a:gridCol>
                <a:gridCol w="1057684">
                  <a:extLst>
                    <a:ext uri="{9D8B030D-6E8A-4147-A177-3AD203B41FA5}">
                      <a16:colId xmlns:a16="http://schemas.microsoft.com/office/drawing/2014/main" val="2182069514"/>
                    </a:ext>
                  </a:extLst>
                </a:gridCol>
                <a:gridCol w="985098">
                  <a:extLst>
                    <a:ext uri="{9D8B030D-6E8A-4147-A177-3AD203B41FA5}">
                      <a16:colId xmlns:a16="http://schemas.microsoft.com/office/drawing/2014/main" val="2373741028"/>
                    </a:ext>
                  </a:extLst>
                </a:gridCol>
                <a:gridCol w="933250">
                  <a:extLst>
                    <a:ext uri="{9D8B030D-6E8A-4147-A177-3AD203B41FA5}">
                      <a16:colId xmlns:a16="http://schemas.microsoft.com/office/drawing/2014/main" val="153033746"/>
                    </a:ext>
                  </a:extLst>
                </a:gridCol>
                <a:gridCol w="974728">
                  <a:extLst>
                    <a:ext uri="{9D8B030D-6E8A-4147-A177-3AD203B41FA5}">
                      <a16:colId xmlns:a16="http://schemas.microsoft.com/office/drawing/2014/main" val="4234658314"/>
                    </a:ext>
                  </a:extLst>
                </a:gridCol>
              </a:tblGrid>
              <a:tr h="426720">
                <a:tc>
                  <a:txBody>
                    <a:bodyPr/>
                    <a:lstStyle/>
                    <a:p>
                      <a:pPr algn="l" fontAlgn="base"/>
                      <a:r>
                        <a:rPr lang="en-US" sz="1200" b="1" i="0">
                          <a:solidFill>
                            <a:srgbClr val="000000"/>
                          </a:solidFill>
                          <a:effectLst/>
                          <a:latin typeface="Helvetica" panose="020B0604020202020204" pitchFamily="34" charset="0"/>
                        </a:rPr>
                        <a:t>Epoch</a:t>
                      </a:r>
                      <a:r>
                        <a:rPr lang="en-US" sz="1200" b="1" i="0">
                          <a:solidFill>
                            <a:srgbClr val="FFFFFF"/>
                          </a:solidFill>
                          <a:effectLst/>
                          <a:latin typeface="Helvetica" panose="020B0604020202020204" pitchFamily="34" charset="0"/>
                        </a:rPr>
                        <a:t>​</a:t>
                      </a:r>
                      <a:endParaRPr lang="en-US" b="1" i="0">
                        <a:solidFill>
                          <a:srgbClr val="FFFFFF"/>
                        </a:solidFill>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l" fontAlgn="base"/>
                      <a:r>
                        <a:rPr lang="en-US" sz="1200" b="1" i="0">
                          <a:solidFill>
                            <a:srgbClr val="000000"/>
                          </a:solidFill>
                          <a:effectLst/>
                          <a:latin typeface="Helvetica" panose="020B0604020202020204" pitchFamily="34" charset="0"/>
                        </a:rPr>
                        <a:t>Training Loss</a:t>
                      </a:r>
                      <a:r>
                        <a:rPr lang="en-US" sz="1200" b="1" i="0">
                          <a:solidFill>
                            <a:srgbClr val="FFFFFF"/>
                          </a:solidFill>
                          <a:effectLst/>
                          <a:latin typeface="Helvetica" panose="020B0604020202020204" pitchFamily="34" charset="0"/>
                        </a:rPr>
                        <a:t>​</a:t>
                      </a:r>
                      <a:endParaRPr lang="en-US" b="1" i="0">
                        <a:solidFill>
                          <a:srgbClr val="FFFFFF"/>
                        </a:solidFill>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l" fontAlgn="base"/>
                      <a:r>
                        <a:rPr lang="en-US" sz="1200" b="1" i="0">
                          <a:solidFill>
                            <a:srgbClr val="000000"/>
                          </a:solidFill>
                          <a:effectLst/>
                          <a:latin typeface="Helvetica" panose="020B0604020202020204" pitchFamily="34" charset="0"/>
                        </a:rPr>
                        <a:t>Validation Loss</a:t>
                      </a:r>
                      <a:r>
                        <a:rPr lang="en-US" sz="1200" b="1" i="0">
                          <a:solidFill>
                            <a:srgbClr val="FFFFFF"/>
                          </a:solidFill>
                          <a:effectLst/>
                          <a:latin typeface="Helvetica" panose="020B0604020202020204" pitchFamily="34" charset="0"/>
                        </a:rPr>
                        <a:t>​</a:t>
                      </a:r>
                      <a:endParaRPr lang="en-US" b="1" i="0">
                        <a:solidFill>
                          <a:srgbClr val="FFFFFF"/>
                        </a:solidFill>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l" fontAlgn="base"/>
                      <a:r>
                        <a:rPr lang="en-US" sz="1200" b="1" i="0">
                          <a:solidFill>
                            <a:srgbClr val="000000"/>
                          </a:solidFill>
                          <a:effectLst/>
                          <a:latin typeface="Helvetica" panose="020B0604020202020204" pitchFamily="34" charset="0"/>
                        </a:rPr>
                        <a:t>Precision</a:t>
                      </a:r>
                      <a:r>
                        <a:rPr lang="en-US" sz="1200" b="1" i="0">
                          <a:solidFill>
                            <a:srgbClr val="FFFFFF"/>
                          </a:solidFill>
                          <a:effectLst/>
                          <a:latin typeface="Helvetica" panose="020B0604020202020204" pitchFamily="34" charset="0"/>
                        </a:rPr>
                        <a:t>​</a:t>
                      </a:r>
                      <a:endParaRPr lang="en-US" b="1" i="0">
                        <a:solidFill>
                          <a:srgbClr val="FFFFFF"/>
                        </a:solidFill>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l" fontAlgn="base"/>
                      <a:r>
                        <a:rPr lang="en-US" sz="1200" b="1" i="0">
                          <a:solidFill>
                            <a:srgbClr val="000000"/>
                          </a:solidFill>
                          <a:effectLst/>
                          <a:latin typeface="Helvetica" panose="020B0604020202020204" pitchFamily="34" charset="0"/>
                        </a:rPr>
                        <a:t>Recall</a:t>
                      </a:r>
                      <a:r>
                        <a:rPr lang="en-US" sz="1200" b="1" i="0">
                          <a:solidFill>
                            <a:srgbClr val="FFFFFF"/>
                          </a:solidFill>
                          <a:effectLst/>
                          <a:latin typeface="Helvetica" panose="020B0604020202020204" pitchFamily="34" charset="0"/>
                        </a:rPr>
                        <a:t>​</a:t>
                      </a:r>
                      <a:endParaRPr lang="en-US" b="1" i="0">
                        <a:solidFill>
                          <a:srgbClr val="FFFFFF"/>
                        </a:solidFill>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l" fontAlgn="base"/>
                      <a:r>
                        <a:rPr lang="en-US" sz="1200" b="1" i="0">
                          <a:solidFill>
                            <a:srgbClr val="000000"/>
                          </a:solidFill>
                          <a:effectLst/>
                          <a:latin typeface="Helvetica" panose="020B0604020202020204" pitchFamily="34" charset="0"/>
                        </a:rPr>
                        <a:t>F1</a:t>
                      </a:r>
                      <a:r>
                        <a:rPr lang="en-US" sz="1200" b="1" i="0">
                          <a:solidFill>
                            <a:srgbClr val="FFFFFF"/>
                          </a:solidFill>
                          <a:effectLst/>
                          <a:latin typeface="Helvetica" panose="020B0604020202020204" pitchFamily="34" charset="0"/>
                        </a:rPr>
                        <a:t>​</a:t>
                      </a:r>
                      <a:endParaRPr lang="en-US" b="1" i="0">
                        <a:solidFill>
                          <a:srgbClr val="FFFFFF"/>
                        </a:solidFill>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l" fontAlgn="base"/>
                      <a:r>
                        <a:rPr lang="en-US" sz="1200" b="1" i="0">
                          <a:solidFill>
                            <a:srgbClr val="000000"/>
                          </a:solidFill>
                          <a:effectLst/>
                          <a:latin typeface="Helvetica" panose="020B0604020202020204" pitchFamily="34" charset="0"/>
                        </a:rPr>
                        <a:t>Accuracy</a:t>
                      </a:r>
                      <a:r>
                        <a:rPr lang="en-US" sz="1200" b="1" i="0">
                          <a:solidFill>
                            <a:srgbClr val="FFFFFF"/>
                          </a:solidFill>
                          <a:effectLst/>
                          <a:latin typeface="Helvetica" panose="020B0604020202020204" pitchFamily="34" charset="0"/>
                        </a:rPr>
                        <a:t>​</a:t>
                      </a:r>
                      <a:endParaRPr lang="en-US" b="1" i="0">
                        <a:solidFill>
                          <a:srgbClr val="FFFFFF"/>
                        </a:solidFill>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42636501"/>
                  </a:ext>
                </a:extLst>
              </a:tr>
              <a:tr h="304800">
                <a:tc>
                  <a:txBody>
                    <a:bodyPr/>
                    <a:lstStyle/>
                    <a:p>
                      <a:pPr algn="l" fontAlgn="base"/>
                      <a:r>
                        <a:rPr lang="en-US" sz="1200" b="0" i="0">
                          <a:solidFill>
                            <a:srgbClr val="000000"/>
                          </a:solidFill>
                          <a:effectLst/>
                          <a:latin typeface="Helvetica" panose="020B0604020202020204" pitchFamily="34" charset="0"/>
                        </a:rPr>
                        <a:t>1​</a:t>
                      </a:r>
                      <a:endParaRPr lang="en-US" b="0" i="0">
                        <a:solidFill>
                          <a:srgbClr val="000000"/>
                        </a:solidFill>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l" fontAlgn="base"/>
                      <a:r>
                        <a:rPr lang="en-US" sz="1200" b="0" i="0">
                          <a:solidFill>
                            <a:srgbClr val="000000"/>
                          </a:solidFill>
                          <a:effectLst/>
                          <a:latin typeface="Helvetica" panose="020B0604020202020204" pitchFamily="34" charset="0"/>
                        </a:rPr>
                        <a:t>0.081500​</a:t>
                      </a:r>
                      <a:endParaRPr lang="en-US" b="0" i="0">
                        <a:solidFill>
                          <a:srgbClr val="000000"/>
                        </a:solidFill>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l" fontAlgn="base"/>
                      <a:r>
                        <a:rPr lang="en-US" sz="1200" b="0" i="0">
                          <a:solidFill>
                            <a:srgbClr val="000000"/>
                          </a:solidFill>
                          <a:effectLst/>
                          <a:latin typeface="Helvetica" panose="020B0604020202020204" pitchFamily="34" charset="0"/>
                        </a:rPr>
                        <a:t>0.052436​</a:t>
                      </a:r>
                      <a:endParaRPr lang="en-US" b="0" i="0">
                        <a:solidFill>
                          <a:srgbClr val="000000"/>
                        </a:solidFill>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l" fontAlgn="base"/>
                      <a:r>
                        <a:rPr lang="en-US" sz="1200" b="0" i="0">
                          <a:solidFill>
                            <a:srgbClr val="000000"/>
                          </a:solidFill>
                          <a:effectLst/>
                          <a:latin typeface="Helvetica" panose="020B0604020202020204" pitchFamily="34" charset="0"/>
                        </a:rPr>
                        <a:t>0.878380​</a:t>
                      </a:r>
                      <a:endParaRPr lang="en-US" b="0" i="0">
                        <a:solidFill>
                          <a:srgbClr val="000000"/>
                        </a:solidFill>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l" fontAlgn="base"/>
                      <a:r>
                        <a:rPr lang="en-US" sz="1200" b="0" i="0">
                          <a:solidFill>
                            <a:srgbClr val="000000"/>
                          </a:solidFill>
                          <a:effectLst/>
                          <a:latin typeface="Helvetica" panose="020B0604020202020204" pitchFamily="34" charset="0"/>
                        </a:rPr>
                        <a:t>0.906783​</a:t>
                      </a:r>
                      <a:endParaRPr lang="en-US" b="0" i="0">
                        <a:solidFill>
                          <a:srgbClr val="000000"/>
                        </a:solidFill>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l" fontAlgn="base"/>
                      <a:r>
                        <a:rPr lang="en-US" sz="1200" b="0" i="0">
                          <a:solidFill>
                            <a:srgbClr val="000000"/>
                          </a:solidFill>
                          <a:effectLst/>
                          <a:latin typeface="Helvetica" panose="020B0604020202020204" pitchFamily="34" charset="0"/>
                        </a:rPr>
                        <a:t>0.892356​</a:t>
                      </a:r>
                      <a:endParaRPr lang="en-US" b="0" i="0">
                        <a:solidFill>
                          <a:srgbClr val="000000"/>
                        </a:solidFill>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l" fontAlgn="base"/>
                      <a:r>
                        <a:rPr lang="en-US" sz="1200" b="0" i="0">
                          <a:solidFill>
                            <a:srgbClr val="000000"/>
                          </a:solidFill>
                          <a:effectLst/>
                          <a:latin typeface="Helvetica" panose="020B0604020202020204" pitchFamily="34" charset="0"/>
                        </a:rPr>
                        <a:t>0.982703​</a:t>
                      </a:r>
                      <a:endParaRPr lang="en-US" b="0" i="0">
                        <a:solidFill>
                          <a:srgbClr val="000000"/>
                        </a:solidFill>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12871996"/>
                  </a:ext>
                </a:extLst>
              </a:tr>
              <a:tr h="304800">
                <a:tc>
                  <a:txBody>
                    <a:bodyPr/>
                    <a:lstStyle/>
                    <a:p>
                      <a:pPr algn="l" fontAlgn="base"/>
                      <a:r>
                        <a:rPr lang="en-US" sz="1200" b="0" i="0">
                          <a:solidFill>
                            <a:srgbClr val="000000"/>
                          </a:solidFill>
                          <a:effectLst/>
                          <a:latin typeface="Helvetica" panose="020B0604020202020204" pitchFamily="34" charset="0"/>
                        </a:rPr>
                        <a:t>2​</a:t>
                      </a:r>
                      <a:endParaRPr lang="en-US" b="0" i="0">
                        <a:solidFill>
                          <a:srgbClr val="000000"/>
                        </a:solidFill>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l" fontAlgn="base"/>
                      <a:r>
                        <a:rPr lang="en-US" sz="1200" b="0" i="0">
                          <a:solidFill>
                            <a:srgbClr val="000000"/>
                          </a:solidFill>
                          <a:effectLst/>
                          <a:latin typeface="Helvetica" panose="020B0604020202020204" pitchFamily="34" charset="0"/>
                        </a:rPr>
                        <a:t>0.036600​</a:t>
                      </a:r>
                      <a:endParaRPr lang="en-US" b="0" i="0">
                        <a:solidFill>
                          <a:srgbClr val="000000"/>
                        </a:solidFill>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l" fontAlgn="base"/>
                      <a:r>
                        <a:rPr lang="en-US" sz="1200" b="1" i="0">
                          <a:solidFill>
                            <a:srgbClr val="000000"/>
                          </a:solidFill>
                          <a:effectLst/>
                          <a:latin typeface="Helvetica" panose="020B0604020202020204" pitchFamily="34" charset="0"/>
                        </a:rPr>
                        <a:t>0.037228</a:t>
                      </a:r>
                      <a:r>
                        <a:rPr lang="en-US" sz="1200" b="0" i="0">
                          <a:solidFill>
                            <a:srgbClr val="000000"/>
                          </a:solidFill>
                          <a:effectLst/>
                          <a:latin typeface="Helvetica" panose="020B0604020202020204" pitchFamily="34" charset="0"/>
                        </a:rPr>
                        <a:t>​</a:t>
                      </a:r>
                      <a:endParaRPr lang="en-US" b="0" i="0">
                        <a:solidFill>
                          <a:srgbClr val="000000"/>
                        </a:solidFill>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l" fontAlgn="base"/>
                      <a:r>
                        <a:rPr lang="en-US" sz="1200" b="1" i="0">
                          <a:solidFill>
                            <a:srgbClr val="000000"/>
                          </a:solidFill>
                          <a:effectLst/>
                          <a:latin typeface="Helvetica" panose="020B0604020202020204" pitchFamily="34" charset="0"/>
                        </a:rPr>
                        <a:t>0.933150</a:t>
                      </a:r>
                      <a:r>
                        <a:rPr lang="en-US" sz="1200" b="0" i="0">
                          <a:solidFill>
                            <a:srgbClr val="000000"/>
                          </a:solidFill>
                          <a:effectLst/>
                          <a:latin typeface="Helvetica" panose="020B0604020202020204" pitchFamily="34" charset="0"/>
                        </a:rPr>
                        <a:t>​</a:t>
                      </a:r>
                      <a:endParaRPr lang="en-US" b="0" i="0">
                        <a:solidFill>
                          <a:srgbClr val="000000"/>
                        </a:solidFill>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l" fontAlgn="base"/>
                      <a:r>
                        <a:rPr lang="en-US" sz="1200" b="0" i="0">
                          <a:solidFill>
                            <a:srgbClr val="000000"/>
                          </a:solidFill>
                          <a:effectLst/>
                          <a:latin typeface="Helvetica" panose="020B0604020202020204" pitchFamily="34" charset="0"/>
                        </a:rPr>
                        <a:t>0.929218​</a:t>
                      </a:r>
                      <a:endParaRPr lang="en-US" b="0" i="0">
                        <a:solidFill>
                          <a:srgbClr val="000000"/>
                        </a:solidFill>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l" fontAlgn="base"/>
                      <a:r>
                        <a:rPr lang="en-US" sz="1200" b="0" i="0">
                          <a:solidFill>
                            <a:srgbClr val="000000"/>
                          </a:solidFill>
                          <a:effectLst/>
                          <a:latin typeface="Helvetica" panose="020B0604020202020204" pitchFamily="34" charset="0"/>
                        </a:rPr>
                        <a:t>0.931180​</a:t>
                      </a:r>
                      <a:endParaRPr lang="en-US" b="0" i="0">
                        <a:solidFill>
                          <a:srgbClr val="000000"/>
                        </a:solidFill>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l" fontAlgn="base"/>
                      <a:r>
                        <a:rPr lang="en-US" sz="1200" b="0" i="0">
                          <a:solidFill>
                            <a:srgbClr val="000000"/>
                          </a:solidFill>
                          <a:effectLst/>
                          <a:latin typeface="Helvetica" panose="020B0604020202020204" pitchFamily="34" charset="0"/>
                        </a:rPr>
                        <a:t>0.989165​</a:t>
                      </a:r>
                      <a:endParaRPr lang="en-US" b="0" i="0">
                        <a:solidFill>
                          <a:srgbClr val="000000"/>
                        </a:solidFill>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96421405"/>
                  </a:ext>
                </a:extLst>
              </a:tr>
              <a:tr h="304800">
                <a:tc>
                  <a:txBody>
                    <a:bodyPr/>
                    <a:lstStyle/>
                    <a:p>
                      <a:pPr algn="l" fontAlgn="base"/>
                      <a:r>
                        <a:rPr lang="en-US" sz="1200" b="0" i="0">
                          <a:solidFill>
                            <a:srgbClr val="000000"/>
                          </a:solidFill>
                          <a:effectLst/>
                          <a:latin typeface="Helvetica" panose="020B0604020202020204" pitchFamily="34" charset="0"/>
                        </a:rPr>
                        <a:t>3​</a:t>
                      </a:r>
                      <a:endParaRPr lang="en-US" b="0" i="0">
                        <a:solidFill>
                          <a:srgbClr val="000000"/>
                        </a:solidFill>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l" fontAlgn="base"/>
                      <a:r>
                        <a:rPr lang="en-US" sz="1200" b="1" i="0">
                          <a:solidFill>
                            <a:srgbClr val="000000"/>
                          </a:solidFill>
                          <a:effectLst/>
                          <a:latin typeface="Helvetica" panose="020B0604020202020204" pitchFamily="34" charset="0"/>
                        </a:rPr>
                        <a:t>0.022100</a:t>
                      </a:r>
                      <a:r>
                        <a:rPr lang="en-US" sz="1200" b="0" i="0">
                          <a:solidFill>
                            <a:srgbClr val="000000"/>
                          </a:solidFill>
                          <a:effectLst/>
                          <a:latin typeface="Helvetica" panose="020B0604020202020204" pitchFamily="34" charset="0"/>
                        </a:rPr>
                        <a:t>​</a:t>
                      </a:r>
                      <a:endParaRPr lang="en-US" b="0" i="0">
                        <a:solidFill>
                          <a:srgbClr val="000000"/>
                        </a:solidFill>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l" fontAlgn="base"/>
                      <a:r>
                        <a:rPr lang="en-US" sz="1200" b="0" i="0">
                          <a:solidFill>
                            <a:srgbClr val="000000"/>
                          </a:solidFill>
                          <a:effectLst/>
                          <a:latin typeface="Helvetica" panose="020B0604020202020204" pitchFamily="34" charset="0"/>
                        </a:rPr>
                        <a:t>0.037300​</a:t>
                      </a:r>
                      <a:endParaRPr lang="en-US" b="0" i="0">
                        <a:solidFill>
                          <a:srgbClr val="000000"/>
                        </a:solidFill>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l" fontAlgn="base"/>
                      <a:r>
                        <a:rPr lang="en-US" sz="1200" b="0" i="0">
                          <a:solidFill>
                            <a:srgbClr val="000000"/>
                          </a:solidFill>
                          <a:effectLst/>
                          <a:latin typeface="Helvetica" panose="020B0604020202020204" pitchFamily="34" charset="0"/>
                        </a:rPr>
                        <a:t>0.929096​</a:t>
                      </a:r>
                      <a:endParaRPr lang="en-US" b="0" i="0">
                        <a:solidFill>
                          <a:srgbClr val="000000"/>
                        </a:solidFill>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l" fontAlgn="base"/>
                      <a:r>
                        <a:rPr lang="en-US" sz="1200" b="1" i="0">
                          <a:solidFill>
                            <a:srgbClr val="000000"/>
                          </a:solidFill>
                          <a:effectLst/>
                          <a:latin typeface="Helvetica" panose="020B0604020202020204" pitchFamily="34" charset="0"/>
                        </a:rPr>
                        <a:t>0.946809</a:t>
                      </a:r>
                      <a:r>
                        <a:rPr lang="en-US" sz="1200" b="0" i="0">
                          <a:solidFill>
                            <a:srgbClr val="000000"/>
                          </a:solidFill>
                          <a:effectLst/>
                          <a:latin typeface="Helvetica" panose="020B0604020202020204" pitchFamily="34" charset="0"/>
                        </a:rPr>
                        <a:t>​</a:t>
                      </a:r>
                      <a:endParaRPr lang="en-US" b="0" i="0">
                        <a:solidFill>
                          <a:srgbClr val="000000"/>
                        </a:solidFill>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l" fontAlgn="base"/>
                      <a:r>
                        <a:rPr lang="en-US" sz="1200" b="1" i="0">
                          <a:solidFill>
                            <a:srgbClr val="000000"/>
                          </a:solidFill>
                          <a:effectLst/>
                          <a:latin typeface="Helvetica" panose="020B0604020202020204" pitchFamily="34" charset="0"/>
                        </a:rPr>
                        <a:t>0.937868</a:t>
                      </a:r>
                      <a:r>
                        <a:rPr lang="en-US" sz="1200" b="0" i="0">
                          <a:solidFill>
                            <a:srgbClr val="000000"/>
                          </a:solidFill>
                          <a:effectLst/>
                          <a:latin typeface="Helvetica" panose="020B0604020202020204" pitchFamily="34" charset="0"/>
                        </a:rPr>
                        <a:t>​</a:t>
                      </a:r>
                      <a:endParaRPr lang="en-US" b="0" i="0">
                        <a:solidFill>
                          <a:srgbClr val="000000"/>
                        </a:solidFill>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l" fontAlgn="base"/>
                      <a:r>
                        <a:rPr lang="en-US" sz="1200" b="1" i="0" dirty="0">
                          <a:solidFill>
                            <a:srgbClr val="000000"/>
                          </a:solidFill>
                          <a:effectLst/>
                          <a:latin typeface="Helvetica" panose="020B0604020202020204" pitchFamily="34" charset="0"/>
                        </a:rPr>
                        <a:t>0.989842</a:t>
                      </a:r>
                      <a:r>
                        <a:rPr lang="en-US" sz="1200" b="0" i="0" dirty="0">
                          <a:solidFill>
                            <a:srgbClr val="000000"/>
                          </a:solidFill>
                          <a:effectLst/>
                          <a:latin typeface="Helvetica" panose="020B0604020202020204" pitchFamily="34" charset="0"/>
                        </a:rPr>
                        <a:t>​</a:t>
                      </a:r>
                      <a:endParaRPr lang="en-US" b="0" i="0" dirty="0">
                        <a:solidFill>
                          <a:srgbClr val="000000"/>
                        </a:solidFill>
                        <a:effectLst/>
                      </a:endParaRP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11796000"/>
                  </a:ext>
                </a:extLst>
              </a:tr>
            </a:tbl>
          </a:graphicData>
        </a:graphic>
      </p:graphicFrame>
    </p:spTree>
    <p:extLst>
      <p:ext uri="{BB962C8B-B14F-4D97-AF65-F5344CB8AC3E}">
        <p14:creationId xmlns:p14="http://schemas.microsoft.com/office/powerpoint/2010/main" val="325611290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3240EB-25EA-7F93-85EF-18E44D24BA86}"/>
              </a:ext>
            </a:extLst>
          </p:cNvPr>
          <p:cNvSpPr>
            <a:spLocks noGrp="1"/>
          </p:cNvSpPr>
          <p:nvPr>
            <p:ph type="sldNum" sz="quarter" idx="10"/>
          </p:nvPr>
        </p:nvSpPr>
        <p:spPr/>
        <p:txBody>
          <a:bodyPr/>
          <a:lstStyle/>
          <a:p>
            <a:fld id="{F343A32A-436A-8143-8894-653E98457856}" type="slidenum">
              <a:rPr lang="en-US" smtClean="0"/>
              <a:pPr/>
              <a:t>21</a:t>
            </a:fld>
            <a:endParaRPr lang="en-US"/>
          </a:p>
        </p:txBody>
      </p:sp>
      <p:sp>
        <p:nvSpPr>
          <p:cNvPr id="3" name="Title 2">
            <a:extLst>
              <a:ext uri="{FF2B5EF4-FFF2-40B4-BE49-F238E27FC236}">
                <a16:creationId xmlns:a16="http://schemas.microsoft.com/office/drawing/2014/main" id="{06CDAD7D-D3AE-18F2-D1A4-146256B006A1}"/>
              </a:ext>
            </a:extLst>
          </p:cNvPr>
          <p:cNvSpPr>
            <a:spLocks noGrp="1"/>
          </p:cNvSpPr>
          <p:nvPr>
            <p:ph type="title"/>
          </p:nvPr>
        </p:nvSpPr>
        <p:spPr>
          <a:xfrm>
            <a:off x="457200" y="253938"/>
            <a:ext cx="11734800" cy="632988"/>
          </a:xfrm>
        </p:spPr>
        <p:txBody>
          <a:bodyPr/>
          <a:lstStyle/>
          <a:p>
            <a:r>
              <a:rPr lang="en-US" dirty="0" err="1"/>
              <a:t>SkillSpotter</a:t>
            </a:r>
            <a:r>
              <a:rPr lang="en-US" dirty="0"/>
              <a:t>: Mining and Skills from Job Descriptions</a:t>
            </a:r>
          </a:p>
        </p:txBody>
      </p:sp>
      <p:sp>
        <p:nvSpPr>
          <p:cNvPr id="4" name="Content Placeholder 3">
            <a:extLst>
              <a:ext uri="{FF2B5EF4-FFF2-40B4-BE49-F238E27FC236}">
                <a16:creationId xmlns:a16="http://schemas.microsoft.com/office/drawing/2014/main" id="{404F25D9-4EB6-4287-28BA-F8A5CEFD746D}"/>
              </a:ext>
            </a:extLst>
          </p:cNvPr>
          <p:cNvSpPr>
            <a:spLocks noGrp="1"/>
          </p:cNvSpPr>
          <p:nvPr>
            <p:ph sz="quarter" idx="16"/>
          </p:nvPr>
        </p:nvSpPr>
        <p:spPr/>
        <p:txBody>
          <a:bodyPr/>
          <a:lstStyle/>
          <a:p>
            <a:r>
              <a:rPr lang="en-US" dirty="0"/>
              <a:t>IST736: Text Mining </a:t>
            </a:r>
          </a:p>
          <a:p>
            <a:endParaRPr lang="en-US" dirty="0"/>
          </a:p>
        </p:txBody>
      </p:sp>
      <p:sp>
        <p:nvSpPr>
          <p:cNvPr id="5" name="Text Placeholder 4">
            <a:extLst>
              <a:ext uri="{FF2B5EF4-FFF2-40B4-BE49-F238E27FC236}">
                <a16:creationId xmlns:a16="http://schemas.microsoft.com/office/drawing/2014/main" id="{D4E685C5-18E0-298D-54D1-32D9CC305A93}"/>
              </a:ext>
            </a:extLst>
          </p:cNvPr>
          <p:cNvSpPr>
            <a:spLocks noGrp="1"/>
          </p:cNvSpPr>
          <p:nvPr>
            <p:ph type="body" sz="quarter" idx="17"/>
          </p:nvPr>
        </p:nvSpPr>
        <p:spPr>
          <a:xfrm>
            <a:off x="187344" y="1652966"/>
            <a:ext cx="5847347" cy="3781324"/>
          </a:xfrm>
        </p:spPr>
        <p:txBody>
          <a:bodyPr/>
          <a:lstStyle/>
          <a:p>
            <a:pPr marL="0" marR="0" lvl="0" indent="0" algn="l" defTabSz="914400" rtl="0" eaLnBrk="1" fontAlgn="auto" latinLnBrk="0" hangingPunct="1">
              <a:lnSpc>
                <a:spcPct val="107000"/>
              </a:lnSpc>
              <a:spcBef>
                <a:spcPts val="0"/>
              </a:spcBef>
              <a:spcAft>
                <a:spcPts val="800"/>
              </a:spcAft>
              <a:buClr>
                <a:srgbClr val="E48312"/>
              </a:buClr>
              <a:buSzPct val="100000"/>
              <a:buFont typeface="Calibri" panose="020F0502020204030204" pitchFamily="34" charset="0"/>
              <a:buNone/>
              <a:tabLst/>
              <a:defRPr/>
            </a:pPr>
            <a:r>
              <a:rPr lang="en-US" sz="1800" dirty="0">
                <a:solidFill>
                  <a:srgbClr val="000000">
                    <a:lumMod val="75000"/>
                    <a:lumOff val="25000"/>
                  </a:srgbClr>
                </a:solidFill>
                <a:latin typeface="+mn-lt"/>
                <a:ea typeface="Times New Roman" panose="02020603050405020304" pitchFamily="18" charset="0"/>
                <a:cs typeface="Times New Roman" panose="02020603050405020304" pitchFamily="18" charset="0"/>
              </a:rPr>
              <a:t>Insights:</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b="1" dirty="0">
                <a:solidFill>
                  <a:srgbClr val="000000">
                    <a:lumMod val="75000"/>
                    <a:lumOff val="25000"/>
                  </a:srgbClr>
                </a:solidFill>
                <a:latin typeface="+mn-lt"/>
                <a:ea typeface="Times New Roman" panose="02020603050405020304" pitchFamily="18" charset="0"/>
                <a:cs typeface="Times New Roman" panose="02020603050405020304" pitchFamily="18" charset="0"/>
              </a:rPr>
              <a:t>Found skills vs Skills</a:t>
            </a:r>
            <a:r>
              <a:rPr lang="en-US" sz="1800" dirty="0">
                <a:solidFill>
                  <a:srgbClr val="000000">
                    <a:lumMod val="75000"/>
                    <a:lumOff val="25000"/>
                  </a:srgbClr>
                </a:solidFill>
                <a:latin typeface="+mn-lt"/>
                <a:ea typeface="Times New Roman" panose="02020603050405020304" pitchFamily="18" charset="0"/>
                <a:cs typeface="Times New Roman" panose="02020603050405020304" pitchFamily="18" charset="0"/>
              </a:rPr>
              <a:t>​: We can in general that we have found more skills than there were given explicitly in the job description through pattern matching to our master list.​</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b="1" dirty="0">
                <a:solidFill>
                  <a:srgbClr val="000000">
                    <a:lumMod val="75000"/>
                    <a:lumOff val="25000"/>
                  </a:srgbClr>
                </a:solidFill>
                <a:latin typeface="+mn-lt"/>
                <a:ea typeface="Times New Roman" panose="02020603050405020304" pitchFamily="18" charset="0"/>
                <a:cs typeface="Times New Roman" panose="02020603050405020304" pitchFamily="18" charset="0"/>
              </a:rPr>
              <a:t>Found skills vs Predicted skills</a:t>
            </a:r>
            <a:r>
              <a:rPr lang="en-US" sz="1800" dirty="0">
                <a:solidFill>
                  <a:srgbClr val="000000">
                    <a:lumMod val="75000"/>
                    <a:lumOff val="25000"/>
                  </a:srgbClr>
                </a:solidFill>
                <a:latin typeface="+mn-lt"/>
                <a:ea typeface="Times New Roman" panose="02020603050405020304" pitchFamily="18" charset="0"/>
                <a:cs typeface="Times New Roman" panose="02020603050405020304" pitchFamily="18" charset="0"/>
              </a:rPr>
              <a:t>​​: In many of the categories there were less skills predicted than we found with pattern matching​.​ This may be due to untuned parameters or misannotated words.</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b="1" dirty="0">
                <a:solidFill>
                  <a:srgbClr val="000000">
                    <a:lumMod val="75000"/>
                    <a:lumOff val="25000"/>
                  </a:srgbClr>
                </a:solidFill>
                <a:latin typeface="+mn-lt"/>
                <a:ea typeface="Times New Roman" panose="02020603050405020304" pitchFamily="18" charset="0"/>
                <a:cs typeface="Times New Roman" panose="02020603050405020304" pitchFamily="18" charset="0"/>
              </a:rPr>
              <a:t>Predicted skills vs Skills</a:t>
            </a:r>
            <a:r>
              <a:rPr lang="en-US" sz="1800" dirty="0">
                <a:solidFill>
                  <a:srgbClr val="000000">
                    <a:lumMod val="75000"/>
                    <a:lumOff val="25000"/>
                  </a:srgbClr>
                </a:solidFill>
                <a:latin typeface="+mn-lt"/>
                <a:ea typeface="Times New Roman" panose="02020603050405020304" pitchFamily="18" charset="0"/>
                <a:cs typeface="Times New Roman" panose="02020603050405020304" pitchFamily="18" charset="0"/>
              </a:rPr>
              <a:t>​: We can see predicted skills are more than the explicitly mentioned skills in most categories​.​ This means that our model is performing well, and we were able to extract more information about skills than mentioned explicitly in the job description.​</a:t>
            </a:r>
          </a:p>
        </p:txBody>
      </p:sp>
      <p:sp>
        <p:nvSpPr>
          <p:cNvPr id="6" name="Text Placeholder 5">
            <a:extLst>
              <a:ext uri="{FF2B5EF4-FFF2-40B4-BE49-F238E27FC236}">
                <a16:creationId xmlns:a16="http://schemas.microsoft.com/office/drawing/2014/main" id="{C11407BB-46F0-F059-07C0-7A932BA51B69}"/>
              </a:ext>
            </a:extLst>
          </p:cNvPr>
          <p:cNvSpPr>
            <a:spLocks noGrp="1"/>
          </p:cNvSpPr>
          <p:nvPr>
            <p:ph type="body" sz="quarter" idx="18"/>
          </p:nvPr>
        </p:nvSpPr>
        <p:spPr/>
        <p:txBody>
          <a:bodyPr/>
          <a:lstStyle/>
          <a:p>
            <a:r>
              <a:rPr lang="en-US" dirty="0"/>
              <a:t>School of Information Studies</a:t>
            </a:r>
          </a:p>
        </p:txBody>
      </p:sp>
      <p:pic>
        <p:nvPicPr>
          <p:cNvPr id="6146" name="Picture 2" descr="A graph with different colored lines&#10;&#10;Description automatically generated">
            <a:extLst>
              <a:ext uri="{FF2B5EF4-FFF2-40B4-BE49-F238E27FC236}">
                <a16:creationId xmlns:a16="http://schemas.microsoft.com/office/drawing/2014/main" id="{5571AE94-BB61-BE9C-29FC-5A1BE8A872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640706"/>
            <a:ext cx="5908656" cy="3927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323571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3240EB-25EA-7F93-85EF-18E44D24BA86}"/>
              </a:ext>
            </a:extLst>
          </p:cNvPr>
          <p:cNvSpPr>
            <a:spLocks noGrp="1"/>
          </p:cNvSpPr>
          <p:nvPr>
            <p:ph type="sldNum" sz="quarter" idx="10"/>
          </p:nvPr>
        </p:nvSpPr>
        <p:spPr/>
        <p:txBody>
          <a:bodyPr/>
          <a:lstStyle/>
          <a:p>
            <a:fld id="{F343A32A-436A-8143-8894-653E98457856}" type="slidenum">
              <a:rPr lang="en-US" smtClean="0"/>
              <a:pPr/>
              <a:t>22</a:t>
            </a:fld>
            <a:endParaRPr lang="en-US"/>
          </a:p>
        </p:txBody>
      </p:sp>
      <p:sp>
        <p:nvSpPr>
          <p:cNvPr id="3" name="Title 2">
            <a:extLst>
              <a:ext uri="{FF2B5EF4-FFF2-40B4-BE49-F238E27FC236}">
                <a16:creationId xmlns:a16="http://schemas.microsoft.com/office/drawing/2014/main" id="{06CDAD7D-D3AE-18F2-D1A4-146256B006A1}"/>
              </a:ext>
            </a:extLst>
          </p:cNvPr>
          <p:cNvSpPr>
            <a:spLocks noGrp="1"/>
          </p:cNvSpPr>
          <p:nvPr>
            <p:ph type="title"/>
          </p:nvPr>
        </p:nvSpPr>
        <p:spPr>
          <a:xfrm>
            <a:off x="457200" y="253938"/>
            <a:ext cx="11734800" cy="632988"/>
          </a:xfrm>
        </p:spPr>
        <p:txBody>
          <a:bodyPr/>
          <a:lstStyle/>
          <a:p>
            <a:r>
              <a:rPr lang="en-US" dirty="0" err="1"/>
              <a:t>SkillSpotter</a:t>
            </a:r>
            <a:r>
              <a:rPr lang="en-US" dirty="0"/>
              <a:t>: Mining and Skills from Job Descriptions</a:t>
            </a:r>
          </a:p>
        </p:txBody>
      </p:sp>
      <p:sp>
        <p:nvSpPr>
          <p:cNvPr id="4" name="Content Placeholder 3">
            <a:extLst>
              <a:ext uri="{FF2B5EF4-FFF2-40B4-BE49-F238E27FC236}">
                <a16:creationId xmlns:a16="http://schemas.microsoft.com/office/drawing/2014/main" id="{404F25D9-4EB6-4287-28BA-F8A5CEFD746D}"/>
              </a:ext>
            </a:extLst>
          </p:cNvPr>
          <p:cNvSpPr>
            <a:spLocks noGrp="1"/>
          </p:cNvSpPr>
          <p:nvPr>
            <p:ph sz="quarter" idx="16"/>
          </p:nvPr>
        </p:nvSpPr>
        <p:spPr/>
        <p:txBody>
          <a:bodyPr/>
          <a:lstStyle/>
          <a:p>
            <a:r>
              <a:rPr lang="en-US" dirty="0"/>
              <a:t>IST736: Text Mining </a:t>
            </a:r>
          </a:p>
          <a:p>
            <a:endParaRPr lang="en-US" dirty="0"/>
          </a:p>
        </p:txBody>
      </p:sp>
      <p:sp>
        <p:nvSpPr>
          <p:cNvPr id="5" name="Text Placeholder 4">
            <a:extLst>
              <a:ext uri="{FF2B5EF4-FFF2-40B4-BE49-F238E27FC236}">
                <a16:creationId xmlns:a16="http://schemas.microsoft.com/office/drawing/2014/main" id="{D4E685C5-18E0-298D-54D1-32D9CC305A93}"/>
              </a:ext>
            </a:extLst>
          </p:cNvPr>
          <p:cNvSpPr>
            <a:spLocks noGrp="1"/>
          </p:cNvSpPr>
          <p:nvPr>
            <p:ph type="body" sz="quarter" idx="17"/>
          </p:nvPr>
        </p:nvSpPr>
        <p:spPr>
          <a:xfrm>
            <a:off x="457200" y="1640706"/>
            <a:ext cx="10438818" cy="3781324"/>
          </a:xfrm>
        </p:spPr>
        <p:txBody>
          <a:bodyPr/>
          <a:lstStyle/>
          <a:p>
            <a:pPr marL="0" marR="0" lvl="0" indent="0" algn="l" defTabSz="914400" rtl="0" eaLnBrk="1" fontAlgn="auto" latinLnBrk="0" hangingPunct="1">
              <a:lnSpc>
                <a:spcPct val="107000"/>
              </a:lnSpc>
              <a:spcBef>
                <a:spcPts val="0"/>
              </a:spcBef>
              <a:spcAft>
                <a:spcPts val="800"/>
              </a:spcAft>
              <a:buClr>
                <a:srgbClr val="E48312"/>
              </a:buClr>
              <a:buSzPct val="100000"/>
              <a:buFont typeface="Calibri" panose="020F0502020204030204" pitchFamily="34" charset="0"/>
              <a:buNone/>
              <a:tabLst/>
              <a:defRPr/>
            </a:pPr>
            <a:r>
              <a:rPr lang="en-US" sz="1800" dirty="0">
                <a:solidFill>
                  <a:srgbClr val="000000">
                    <a:lumMod val="75000"/>
                    <a:lumOff val="25000"/>
                  </a:srgbClr>
                </a:solidFill>
                <a:latin typeface="+mn-lt"/>
                <a:ea typeface="Times New Roman" panose="02020603050405020304" pitchFamily="18" charset="0"/>
                <a:cs typeface="Times New Roman" panose="02020603050405020304" pitchFamily="18" charset="0"/>
              </a:rPr>
              <a:t>Use Case:</a:t>
            </a:r>
          </a:p>
          <a:p>
            <a:pPr marL="0" marR="0" lvl="0" indent="0" algn="l" defTabSz="914400" rtl="0" eaLnBrk="1" fontAlgn="auto" latinLnBrk="0" hangingPunct="1">
              <a:lnSpc>
                <a:spcPct val="107000"/>
              </a:lnSpc>
              <a:spcBef>
                <a:spcPts val="0"/>
              </a:spcBef>
              <a:spcAft>
                <a:spcPts val="800"/>
              </a:spcAft>
              <a:buClr>
                <a:srgbClr val="E48312"/>
              </a:buClr>
              <a:buSzPct val="100000"/>
              <a:buFont typeface="Calibri" panose="020F0502020204030204" pitchFamily="34" charset="0"/>
              <a:buNone/>
              <a:tabLst/>
              <a:defRPr/>
            </a:pPr>
            <a:endParaRPr lang="en-US" sz="1800" dirty="0">
              <a:latin typeface="+mn-lt"/>
            </a:endParaRPr>
          </a:p>
        </p:txBody>
      </p:sp>
      <p:sp>
        <p:nvSpPr>
          <p:cNvPr id="6" name="Text Placeholder 5">
            <a:extLst>
              <a:ext uri="{FF2B5EF4-FFF2-40B4-BE49-F238E27FC236}">
                <a16:creationId xmlns:a16="http://schemas.microsoft.com/office/drawing/2014/main" id="{C11407BB-46F0-F059-07C0-7A932BA51B69}"/>
              </a:ext>
            </a:extLst>
          </p:cNvPr>
          <p:cNvSpPr>
            <a:spLocks noGrp="1"/>
          </p:cNvSpPr>
          <p:nvPr>
            <p:ph type="body" sz="quarter" idx="18"/>
          </p:nvPr>
        </p:nvSpPr>
        <p:spPr/>
        <p:txBody>
          <a:bodyPr/>
          <a:lstStyle/>
          <a:p>
            <a:r>
              <a:rPr lang="en-US" dirty="0"/>
              <a:t>School of Information Studies</a:t>
            </a:r>
          </a:p>
        </p:txBody>
      </p:sp>
      <p:pic>
        <p:nvPicPr>
          <p:cNvPr id="7170" name="Picture 2" descr="A graph with blue lines and red dots&#10;&#10;Description automatically generated">
            <a:extLst>
              <a:ext uri="{FF2B5EF4-FFF2-40B4-BE49-F238E27FC236}">
                <a16:creationId xmlns:a16="http://schemas.microsoft.com/office/drawing/2014/main" id="{65672494-9315-726B-4CF4-8E3F66CD8A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0117" y="1937377"/>
            <a:ext cx="8208965" cy="4080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29850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3240EB-25EA-7F93-85EF-18E44D24BA86}"/>
              </a:ext>
            </a:extLst>
          </p:cNvPr>
          <p:cNvSpPr>
            <a:spLocks noGrp="1"/>
          </p:cNvSpPr>
          <p:nvPr>
            <p:ph type="sldNum" sz="quarter" idx="10"/>
          </p:nvPr>
        </p:nvSpPr>
        <p:spPr/>
        <p:txBody>
          <a:bodyPr/>
          <a:lstStyle/>
          <a:p>
            <a:fld id="{F343A32A-436A-8143-8894-653E98457856}" type="slidenum">
              <a:rPr lang="en-US" smtClean="0"/>
              <a:pPr/>
              <a:t>23</a:t>
            </a:fld>
            <a:endParaRPr lang="en-US"/>
          </a:p>
        </p:txBody>
      </p:sp>
      <p:sp>
        <p:nvSpPr>
          <p:cNvPr id="3" name="Title 2">
            <a:extLst>
              <a:ext uri="{FF2B5EF4-FFF2-40B4-BE49-F238E27FC236}">
                <a16:creationId xmlns:a16="http://schemas.microsoft.com/office/drawing/2014/main" id="{06CDAD7D-D3AE-18F2-D1A4-146256B006A1}"/>
              </a:ext>
            </a:extLst>
          </p:cNvPr>
          <p:cNvSpPr>
            <a:spLocks noGrp="1"/>
          </p:cNvSpPr>
          <p:nvPr>
            <p:ph type="title"/>
          </p:nvPr>
        </p:nvSpPr>
        <p:spPr>
          <a:xfrm>
            <a:off x="457200" y="253938"/>
            <a:ext cx="11734800" cy="632988"/>
          </a:xfrm>
        </p:spPr>
        <p:txBody>
          <a:bodyPr/>
          <a:lstStyle/>
          <a:p>
            <a:r>
              <a:rPr lang="en-US" dirty="0" err="1"/>
              <a:t>SkillSpotter</a:t>
            </a:r>
            <a:r>
              <a:rPr lang="en-US" dirty="0"/>
              <a:t>: Mining and Skills from Job Descriptions</a:t>
            </a:r>
          </a:p>
        </p:txBody>
      </p:sp>
      <p:sp>
        <p:nvSpPr>
          <p:cNvPr id="4" name="Content Placeholder 3">
            <a:extLst>
              <a:ext uri="{FF2B5EF4-FFF2-40B4-BE49-F238E27FC236}">
                <a16:creationId xmlns:a16="http://schemas.microsoft.com/office/drawing/2014/main" id="{404F25D9-4EB6-4287-28BA-F8A5CEFD746D}"/>
              </a:ext>
            </a:extLst>
          </p:cNvPr>
          <p:cNvSpPr>
            <a:spLocks noGrp="1"/>
          </p:cNvSpPr>
          <p:nvPr>
            <p:ph sz="quarter" idx="16"/>
          </p:nvPr>
        </p:nvSpPr>
        <p:spPr/>
        <p:txBody>
          <a:bodyPr/>
          <a:lstStyle/>
          <a:p>
            <a:r>
              <a:rPr lang="en-US" dirty="0"/>
              <a:t>IST736: Text Mining </a:t>
            </a:r>
          </a:p>
          <a:p>
            <a:endParaRPr lang="en-US" dirty="0"/>
          </a:p>
        </p:txBody>
      </p:sp>
      <p:sp>
        <p:nvSpPr>
          <p:cNvPr id="5" name="Text Placeholder 4">
            <a:extLst>
              <a:ext uri="{FF2B5EF4-FFF2-40B4-BE49-F238E27FC236}">
                <a16:creationId xmlns:a16="http://schemas.microsoft.com/office/drawing/2014/main" id="{D4E685C5-18E0-298D-54D1-32D9CC305A93}"/>
              </a:ext>
            </a:extLst>
          </p:cNvPr>
          <p:cNvSpPr>
            <a:spLocks noGrp="1"/>
          </p:cNvSpPr>
          <p:nvPr>
            <p:ph type="body" sz="quarter" idx="17"/>
          </p:nvPr>
        </p:nvSpPr>
        <p:spPr>
          <a:xfrm>
            <a:off x="457200" y="1640706"/>
            <a:ext cx="10438818" cy="3781324"/>
          </a:xfrm>
        </p:spPr>
        <p:txBody>
          <a:bodyPr/>
          <a:lstStyle/>
          <a:p>
            <a:pPr marL="0" marR="0" lvl="0" indent="0" algn="l" defTabSz="914400" rtl="0" eaLnBrk="1" fontAlgn="auto" latinLnBrk="0" hangingPunct="1">
              <a:lnSpc>
                <a:spcPct val="107000"/>
              </a:lnSpc>
              <a:spcBef>
                <a:spcPts val="0"/>
              </a:spcBef>
              <a:spcAft>
                <a:spcPts val="800"/>
              </a:spcAft>
              <a:buClr>
                <a:srgbClr val="E48312"/>
              </a:buClr>
              <a:buSzPct val="100000"/>
              <a:buFont typeface="Calibri" panose="020F0502020204030204" pitchFamily="34" charset="0"/>
              <a:buNone/>
              <a:tabLst/>
              <a:defRPr/>
            </a:pPr>
            <a:r>
              <a:rPr lang="en-US" sz="1800" dirty="0">
                <a:solidFill>
                  <a:srgbClr val="000000">
                    <a:lumMod val="75000"/>
                    <a:lumOff val="25000"/>
                  </a:srgbClr>
                </a:solidFill>
                <a:latin typeface="+mn-lt"/>
                <a:ea typeface="Times New Roman" panose="02020603050405020304" pitchFamily="18" charset="0"/>
                <a:cs typeface="Times New Roman" panose="02020603050405020304" pitchFamily="18" charset="0"/>
              </a:rPr>
              <a:t>Conclusion:</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latin typeface="+mn-lt"/>
              </a:rPr>
              <a:t>In conclusion the model performed well, but not as accurately as pattern matching. ​</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latin typeface="+mn-lt"/>
              </a:rPr>
              <a:t>The best technique would be to use a combination of both methods, pattern matching to find known skills and a model to keep the pattern matching list updated.​</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latin typeface="+mn-lt"/>
              </a:rPr>
              <a:t>This model can be used to create a recommendation engine for Jobs or even to check how similar your resume is to the job description. ​</a:t>
            </a:r>
          </a:p>
        </p:txBody>
      </p:sp>
      <p:sp>
        <p:nvSpPr>
          <p:cNvPr id="6" name="Text Placeholder 5">
            <a:extLst>
              <a:ext uri="{FF2B5EF4-FFF2-40B4-BE49-F238E27FC236}">
                <a16:creationId xmlns:a16="http://schemas.microsoft.com/office/drawing/2014/main" id="{C11407BB-46F0-F059-07C0-7A932BA51B69}"/>
              </a:ext>
            </a:extLst>
          </p:cNvPr>
          <p:cNvSpPr>
            <a:spLocks noGrp="1"/>
          </p:cNvSpPr>
          <p:nvPr>
            <p:ph type="body" sz="quarter" idx="18"/>
          </p:nvPr>
        </p:nvSpPr>
        <p:spPr/>
        <p:txBody>
          <a:bodyPr/>
          <a:lstStyle/>
          <a:p>
            <a:r>
              <a:rPr lang="en-US" dirty="0"/>
              <a:t>School of Information Studies</a:t>
            </a:r>
          </a:p>
        </p:txBody>
      </p:sp>
    </p:spTree>
    <p:extLst>
      <p:ext uri="{BB962C8B-B14F-4D97-AF65-F5344CB8AC3E}">
        <p14:creationId xmlns:p14="http://schemas.microsoft.com/office/powerpoint/2010/main" val="38069382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3240EB-25EA-7F93-85EF-18E44D24BA86}"/>
              </a:ext>
            </a:extLst>
          </p:cNvPr>
          <p:cNvSpPr>
            <a:spLocks noGrp="1"/>
          </p:cNvSpPr>
          <p:nvPr>
            <p:ph type="sldNum" sz="quarter" idx="10"/>
          </p:nvPr>
        </p:nvSpPr>
        <p:spPr/>
        <p:txBody>
          <a:bodyPr/>
          <a:lstStyle/>
          <a:p>
            <a:fld id="{F343A32A-436A-8143-8894-653E98457856}" type="slidenum">
              <a:rPr lang="en-US" smtClean="0"/>
              <a:pPr/>
              <a:t>24</a:t>
            </a:fld>
            <a:endParaRPr lang="en-US"/>
          </a:p>
        </p:txBody>
      </p:sp>
      <p:sp>
        <p:nvSpPr>
          <p:cNvPr id="3" name="Title 2">
            <a:extLst>
              <a:ext uri="{FF2B5EF4-FFF2-40B4-BE49-F238E27FC236}">
                <a16:creationId xmlns:a16="http://schemas.microsoft.com/office/drawing/2014/main" id="{06CDAD7D-D3AE-18F2-D1A4-146256B006A1}"/>
              </a:ext>
            </a:extLst>
          </p:cNvPr>
          <p:cNvSpPr>
            <a:spLocks noGrp="1"/>
          </p:cNvSpPr>
          <p:nvPr>
            <p:ph type="title"/>
          </p:nvPr>
        </p:nvSpPr>
        <p:spPr>
          <a:xfrm>
            <a:off x="457200" y="253938"/>
            <a:ext cx="11734800" cy="632988"/>
          </a:xfrm>
        </p:spPr>
        <p:txBody>
          <a:bodyPr/>
          <a:lstStyle/>
          <a:p>
            <a:r>
              <a:rPr lang="en-US" dirty="0"/>
              <a:t>Sign-Vision: An Image Classification System for ASL</a:t>
            </a:r>
          </a:p>
        </p:txBody>
      </p:sp>
      <p:sp>
        <p:nvSpPr>
          <p:cNvPr id="4" name="Content Placeholder 3">
            <a:extLst>
              <a:ext uri="{FF2B5EF4-FFF2-40B4-BE49-F238E27FC236}">
                <a16:creationId xmlns:a16="http://schemas.microsoft.com/office/drawing/2014/main" id="{404F25D9-4EB6-4287-28BA-F8A5CEFD746D}"/>
              </a:ext>
            </a:extLst>
          </p:cNvPr>
          <p:cNvSpPr>
            <a:spLocks noGrp="1"/>
          </p:cNvSpPr>
          <p:nvPr>
            <p:ph sz="quarter" idx="16"/>
          </p:nvPr>
        </p:nvSpPr>
        <p:spPr/>
        <p:txBody>
          <a:bodyPr/>
          <a:lstStyle/>
          <a:p>
            <a:r>
              <a:rPr lang="en-US" dirty="0"/>
              <a:t>IST707: Applied Machine Learning</a:t>
            </a:r>
          </a:p>
          <a:p>
            <a:endParaRPr lang="en-US" dirty="0"/>
          </a:p>
        </p:txBody>
      </p:sp>
      <p:sp>
        <p:nvSpPr>
          <p:cNvPr id="5" name="Text Placeholder 4">
            <a:extLst>
              <a:ext uri="{FF2B5EF4-FFF2-40B4-BE49-F238E27FC236}">
                <a16:creationId xmlns:a16="http://schemas.microsoft.com/office/drawing/2014/main" id="{D4E685C5-18E0-298D-54D1-32D9CC305A93}"/>
              </a:ext>
            </a:extLst>
          </p:cNvPr>
          <p:cNvSpPr>
            <a:spLocks noGrp="1"/>
          </p:cNvSpPr>
          <p:nvPr>
            <p:ph type="body" sz="quarter" idx="17"/>
          </p:nvPr>
        </p:nvSpPr>
        <p:spPr>
          <a:xfrm>
            <a:off x="457200" y="1640706"/>
            <a:ext cx="10438818" cy="3781324"/>
          </a:xfrm>
        </p:spPr>
        <p:txBody>
          <a:bodyPr/>
          <a:lstStyle/>
          <a:p>
            <a:pPr marL="0" marR="0" lvl="0" indent="0" algn="l" defTabSz="914400" rtl="0" eaLnBrk="1" fontAlgn="auto" latinLnBrk="0" hangingPunct="1">
              <a:lnSpc>
                <a:spcPct val="107000"/>
              </a:lnSpc>
              <a:spcBef>
                <a:spcPts val="0"/>
              </a:spcBef>
              <a:spcAft>
                <a:spcPts val="800"/>
              </a:spcAft>
              <a:buClr>
                <a:srgbClr val="E48312"/>
              </a:buClr>
              <a:buSzPct val="100000"/>
              <a:buFont typeface="Calibri" panose="020F0502020204030204" pitchFamily="34" charset="0"/>
              <a:buNone/>
              <a:tabLst/>
              <a:defRPr/>
            </a:pPr>
            <a:r>
              <a:rPr lang="en-US" sz="1800" dirty="0">
                <a:latin typeface="+mn-lt"/>
              </a:rPr>
              <a:t>The primary objective was to develop a deep learning-based image classification model specifically designed to detect sign language. </a:t>
            </a:r>
          </a:p>
          <a:p>
            <a:pPr marL="0" marR="0" lvl="0" indent="0" algn="l" defTabSz="914400" rtl="0" eaLnBrk="1" fontAlgn="auto" latinLnBrk="0" hangingPunct="1">
              <a:lnSpc>
                <a:spcPct val="107000"/>
              </a:lnSpc>
              <a:spcBef>
                <a:spcPts val="0"/>
              </a:spcBef>
              <a:spcAft>
                <a:spcPts val="800"/>
              </a:spcAft>
              <a:buClr>
                <a:srgbClr val="E48312"/>
              </a:buClr>
              <a:buSzPct val="100000"/>
              <a:buFont typeface="Calibri" panose="020F0502020204030204" pitchFamily="34" charset="0"/>
              <a:buNone/>
              <a:tabLst/>
              <a:defRPr/>
            </a:pPr>
            <a:r>
              <a:rPr lang="en-US" sz="1800" dirty="0">
                <a:latin typeface="+mn-lt"/>
              </a:rPr>
              <a:t>The main goal was to develop image classification models that could accurately detect and identify different signs used in sign language. </a:t>
            </a:r>
          </a:p>
          <a:p>
            <a:pPr marL="0" marR="0" lvl="0" indent="0" algn="l" defTabSz="914400" rtl="0" eaLnBrk="1" fontAlgn="auto" latinLnBrk="0" hangingPunct="1">
              <a:lnSpc>
                <a:spcPct val="107000"/>
              </a:lnSpc>
              <a:spcBef>
                <a:spcPts val="0"/>
              </a:spcBef>
              <a:spcAft>
                <a:spcPts val="800"/>
              </a:spcAft>
              <a:buClr>
                <a:srgbClr val="E48312"/>
              </a:buClr>
              <a:buSzPct val="100000"/>
              <a:buFont typeface="Calibri" panose="020F0502020204030204" pitchFamily="34" charset="0"/>
              <a:buNone/>
              <a:tabLst/>
              <a:defRPr/>
            </a:pPr>
            <a:r>
              <a:rPr lang="en-US" sz="1800" dirty="0">
                <a:latin typeface="+mn-lt"/>
              </a:rPr>
              <a:t>Utilizing advanced machine learning and deep learning techniques, the project achieved a high level of accuracy and precision in sign recognition. This initiative significantly enhanced accessibility for individuals with hearing impairments and served as a powerful communication tool in various settings.</a:t>
            </a:r>
          </a:p>
        </p:txBody>
      </p:sp>
      <p:sp>
        <p:nvSpPr>
          <p:cNvPr id="6" name="Text Placeholder 5">
            <a:extLst>
              <a:ext uri="{FF2B5EF4-FFF2-40B4-BE49-F238E27FC236}">
                <a16:creationId xmlns:a16="http://schemas.microsoft.com/office/drawing/2014/main" id="{C11407BB-46F0-F059-07C0-7A932BA51B69}"/>
              </a:ext>
            </a:extLst>
          </p:cNvPr>
          <p:cNvSpPr>
            <a:spLocks noGrp="1"/>
          </p:cNvSpPr>
          <p:nvPr>
            <p:ph type="body" sz="quarter" idx="18"/>
          </p:nvPr>
        </p:nvSpPr>
        <p:spPr/>
        <p:txBody>
          <a:bodyPr/>
          <a:lstStyle/>
          <a:p>
            <a:r>
              <a:rPr lang="en-US" dirty="0"/>
              <a:t>School of Information Studies</a:t>
            </a:r>
          </a:p>
        </p:txBody>
      </p:sp>
    </p:spTree>
    <p:extLst>
      <p:ext uri="{BB962C8B-B14F-4D97-AF65-F5344CB8AC3E}">
        <p14:creationId xmlns:p14="http://schemas.microsoft.com/office/powerpoint/2010/main" val="195108807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3240EB-25EA-7F93-85EF-18E44D24BA86}"/>
              </a:ext>
            </a:extLst>
          </p:cNvPr>
          <p:cNvSpPr>
            <a:spLocks noGrp="1"/>
          </p:cNvSpPr>
          <p:nvPr>
            <p:ph type="sldNum" sz="quarter" idx="10"/>
          </p:nvPr>
        </p:nvSpPr>
        <p:spPr/>
        <p:txBody>
          <a:bodyPr/>
          <a:lstStyle/>
          <a:p>
            <a:fld id="{F343A32A-436A-8143-8894-653E98457856}" type="slidenum">
              <a:rPr lang="en-US" smtClean="0"/>
              <a:pPr/>
              <a:t>25</a:t>
            </a:fld>
            <a:endParaRPr lang="en-US"/>
          </a:p>
        </p:txBody>
      </p:sp>
      <p:sp>
        <p:nvSpPr>
          <p:cNvPr id="3" name="Title 2">
            <a:extLst>
              <a:ext uri="{FF2B5EF4-FFF2-40B4-BE49-F238E27FC236}">
                <a16:creationId xmlns:a16="http://schemas.microsoft.com/office/drawing/2014/main" id="{06CDAD7D-D3AE-18F2-D1A4-146256B006A1}"/>
              </a:ext>
            </a:extLst>
          </p:cNvPr>
          <p:cNvSpPr>
            <a:spLocks noGrp="1"/>
          </p:cNvSpPr>
          <p:nvPr>
            <p:ph type="title"/>
          </p:nvPr>
        </p:nvSpPr>
        <p:spPr>
          <a:xfrm>
            <a:off x="457200" y="253938"/>
            <a:ext cx="11734800" cy="632988"/>
          </a:xfrm>
        </p:spPr>
        <p:txBody>
          <a:bodyPr/>
          <a:lstStyle/>
          <a:p>
            <a:r>
              <a:rPr lang="en-US" dirty="0"/>
              <a:t>Sign-Vision: An Image Classification System for ASL</a:t>
            </a:r>
          </a:p>
        </p:txBody>
      </p:sp>
      <p:sp>
        <p:nvSpPr>
          <p:cNvPr id="4" name="Content Placeholder 3">
            <a:extLst>
              <a:ext uri="{FF2B5EF4-FFF2-40B4-BE49-F238E27FC236}">
                <a16:creationId xmlns:a16="http://schemas.microsoft.com/office/drawing/2014/main" id="{404F25D9-4EB6-4287-28BA-F8A5CEFD746D}"/>
              </a:ext>
            </a:extLst>
          </p:cNvPr>
          <p:cNvSpPr>
            <a:spLocks noGrp="1"/>
          </p:cNvSpPr>
          <p:nvPr>
            <p:ph sz="quarter" idx="16"/>
          </p:nvPr>
        </p:nvSpPr>
        <p:spPr/>
        <p:txBody>
          <a:bodyPr/>
          <a:lstStyle/>
          <a:p>
            <a:r>
              <a:rPr lang="en-US" dirty="0"/>
              <a:t>IST707: Applied Machine Learning</a:t>
            </a:r>
          </a:p>
          <a:p>
            <a:endParaRPr lang="en-US" dirty="0"/>
          </a:p>
        </p:txBody>
      </p:sp>
      <p:sp>
        <p:nvSpPr>
          <p:cNvPr id="5" name="Text Placeholder 4">
            <a:extLst>
              <a:ext uri="{FF2B5EF4-FFF2-40B4-BE49-F238E27FC236}">
                <a16:creationId xmlns:a16="http://schemas.microsoft.com/office/drawing/2014/main" id="{D4E685C5-18E0-298D-54D1-32D9CC305A93}"/>
              </a:ext>
            </a:extLst>
          </p:cNvPr>
          <p:cNvSpPr>
            <a:spLocks noGrp="1"/>
          </p:cNvSpPr>
          <p:nvPr>
            <p:ph type="body" sz="quarter" idx="17"/>
          </p:nvPr>
        </p:nvSpPr>
        <p:spPr>
          <a:xfrm>
            <a:off x="457200" y="1640706"/>
            <a:ext cx="10438818" cy="3781324"/>
          </a:xfrm>
        </p:spPr>
        <p:txBody>
          <a:bodyPr/>
          <a:lstStyle/>
          <a:p>
            <a:pPr marL="0" marR="0" lvl="0" indent="0" algn="l" defTabSz="914400" rtl="0" eaLnBrk="1" fontAlgn="auto" latinLnBrk="0" hangingPunct="1">
              <a:lnSpc>
                <a:spcPct val="107000"/>
              </a:lnSpc>
              <a:spcBef>
                <a:spcPts val="0"/>
              </a:spcBef>
              <a:spcAft>
                <a:spcPts val="800"/>
              </a:spcAft>
              <a:buClr>
                <a:srgbClr val="E48312"/>
              </a:buClr>
              <a:buSzPct val="100000"/>
              <a:buFont typeface="Calibri" panose="020F0502020204030204" pitchFamily="34" charset="0"/>
              <a:buNone/>
              <a:tabLst/>
              <a:defRPr/>
            </a:pPr>
            <a:r>
              <a:rPr lang="en-US" sz="1800" dirty="0">
                <a:latin typeface="+mn-lt"/>
              </a:rPr>
              <a:t>About The Data:</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latin typeface="+mn-lt"/>
              </a:rPr>
              <a:t>Data from: Kaggle dataset​</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latin typeface="+mn-lt"/>
              </a:rPr>
              <a:t>It is an Image Dataset. Each label represents an image.​​</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latin typeface="+mn-lt"/>
              </a:rPr>
              <a:t>There 142k images files with 36 labelled classes for ASL dataset.​</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latin typeface="+mn-lt"/>
              </a:rPr>
              <a:t>The data includes different sign language gestures with different background images, lightings, brightness, image conditions etc.​​</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latin typeface="+mn-lt"/>
              </a:rPr>
              <a:t>Apart from the Standard 36 sign characters (26 alphabets + 10 digits), we added some additional signs as bell such as delete, space </a:t>
            </a:r>
            <a:r>
              <a:rPr lang="en-US" sz="1800" dirty="0" err="1">
                <a:latin typeface="+mn-lt"/>
              </a:rPr>
              <a:t>etc</a:t>
            </a:r>
            <a:r>
              <a:rPr lang="en-US" sz="1800" dirty="0">
                <a:latin typeface="+mn-lt"/>
              </a:rPr>
              <a:t>, with 1000 images each.</a:t>
            </a:r>
          </a:p>
        </p:txBody>
      </p:sp>
      <p:sp>
        <p:nvSpPr>
          <p:cNvPr id="6" name="Text Placeholder 5">
            <a:extLst>
              <a:ext uri="{FF2B5EF4-FFF2-40B4-BE49-F238E27FC236}">
                <a16:creationId xmlns:a16="http://schemas.microsoft.com/office/drawing/2014/main" id="{C11407BB-46F0-F059-07C0-7A932BA51B69}"/>
              </a:ext>
            </a:extLst>
          </p:cNvPr>
          <p:cNvSpPr>
            <a:spLocks noGrp="1"/>
          </p:cNvSpPr>
          <p:nvPr>
            <p:ph type="body" sz="quarter" idx="18"/>
          </p:nvPr>
        </p:nvSpPr>
        <p:spPr/>
        <p:txBody>
          <a:bodyPr/>
          <a:lstStyle/>
          <a:p>
            <a:r>
              <a:rPr lang="en-US" dirty="0"/>
              <a:t>School of Information Studies</a:t>
            </a:r>
          </a:p>
        </p:txBody>
      </p:sp>
    </p:spTree>
    <p:extLst>
      <p:ext uri="{BB962C8B-B14F-4D97-AF65-F5344CB8AC3E}">
        <p14:creationId xmlns:p14="http://schemas.microsoft.com/office/powerpoint/2010/main" val="94103035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3240EB-25EA-7F93-85EF-18E44D24BA86}"/>
              </a:ext>
            </a:extLst>
          </p:cNvPr>
          <p:cNvSpPr>
            <a:spLocks noGrp="1"/>
          </p:cNvSpPr>
          <p:nvPr>
            <p:ph type="sldNum" sz="quarter" idx="10"/>
          </p:nvPr>
        </p:nvSpPr>
        <p:spPr/>
        <p:txBody>
          <a:bodyPr/>
          <a:lstStyle/>
          <a:p>
            <a:fld id="{F343A32A-436A-8143-8894-653E98457856}" type="slidenum">
              <a:rPr lang="en-US" smtClean="0"/>
              <a:pPr/>
              <a:t>26</a:t>
            </a:fld>
            <a:endParaRPr lang="en-US"/>
          </a:p>
        </p:txBody>
      </p:sp>
      <p:sp>
        <p:nvSpPr>
          <p:cNvPr id="3" name="Title 2">
            <a:extLst>
              <a:ext uri="{FF2B5EF4-FFF2-40B4-BE49-F238E27FC236}">
                <a16:creationId xmlns:a16="http://schemas.microsoft.com/office/drawing/2014/main" id="{06CDAD7D-D3AE-18F2-D1A4-146256B006A1}"/>
              </a:ext>
            </a:extLst>
          </p:cNvPr>
          <p:cNvSpPr>
            <a:spLocks noGrp="1"/>
          </p:cNvSpPr>
          <p:nvPr>
            <p:ph type="title"/>
          </p:nvPr>
        </p:nvSpPr>
        <p:spPr>
          <a:xfrm>
            <a:off x="457200" y="253938"/>
            <a:ext cx="11734800" cy="632988"/>
          </a:xfrm>
        </p:spPr>
        <p:txBody>
          <a:bodyPr/>
          <a:lstStyle/>
          <a:p>
            <a:r>
              <a:rPr lang="en-US" dirty="0"/>
              <a:t>Sign-Vision: An Image Classification System for ASL</a:t>
            </a:r>
          </a:p>
        </p:txBody>
      </p:sp>
      <p:sp>
        <p:nvSpPr>
          <p:cNvPr id="4" name="Content Placeholder 3">
            <a:extLst>
              <a:ext uri="{FF2B5EF4-FFF2-40B4-BE49-F238E27FC236}">
                <a16:creationId xmlns:a16="http://schemas.microsoft.com/office/drawing/2014/main" id="{404F25D9-4EB6-4287-28BA-F8A5CEFD746D}"/>
              </a:ext>
            </a:extLst>
          </p:cNvPr>
          <p:cNvSpPr>
            <a:spLocks noGrp="1"/>
          </p:cNvSpPr>
          <p:nvPr>
            <p:ph sz="quarter" idx="16"/>
          </p:nvPr>
        </p:nvSpPr>
        <p:spPr/>
        <p:txBody>
          <a:bodyPr/>
          <a:lstStyle/>
          <a:p>
            <a:r>
              <a:rPr lang="en-US" dirty="0"/>
              <a:t>IST707: Applied Machine Learning</a:t>
            </a:r>
          </a:p>
          <a:p>
            <a:endParaRPr lang="en-US" dirty="0"/>
          </a:p>
        </p:txBody>
      </p:sp>
      <p:sp>
        <p:nvSpPr>
          <p:cNvPr id="5" name="Text Placeholder 4">
            <a:extLst>
              <a:ext uri="{FF2B5EF4-FFF2-40B4-BE49-F238E27FC236}">
                <a16:creationId xmlns:a16="http://schemas.microsoft.com/office/drawing/2014/main" id="{D4E685C5-18E0-298D-54D1-32D9CC305A93}"/>
              </a:ext>
            </a:extLst>
          </p:cNvPr>
          <p:cNvSpPr>
            <a:spLocks noGrp="1"/>
          </p:cNvSpPr>
          <p:nvPr>
            <p:ph type="body" sz="quarter" idx="17"/>
          </p:nvPr>
        </p:nvSpPr>
        <p:spPr>
          <a:xfrm>
            <a:off x="457200" y="1640706"/>
            <a:ext cx="10438818" cy="3781324"/>
          </a:xfrm>
        </p:spPr>
        <p:txBody>
          <a:bodyPr/>
          <a:lstStyle/>
          <a:p>
            <a:pPr marL="0" marR="0" lvl="0" indent="0" algn="l" defTabSz="914400" rtl="0" eaLnBrk="1" fontAlgn="auto" latinLnBrk="0" hangingPunct="1">
              <a:lnSpc>
                <a:spcPct val="107000"/>
              </a:lnSpc>
              <a:spcBef>
                <a:spcPts val="0"/>
              </a:spcBef>
              <a:spcAft>
                <a:spcPts val="800"/>
              </a:spcAft>
              <a:buClr>
                <a:srgbClr val="E48312"/>
              </a:buClr>
              <a:buSzPct val="100000"/>
              <a:buFont typeface="Calibri" panose="020F0502020204030204" pitchFamily="34" charset="0"/>
              <a:buNone/>
              <a:tabLst/>
              <a:defRPr/>
            </a:pPr>
            <a:r>
              <a:rPr lang="en-US" sz="1800" dirty="0">
                <a:latin typeface="+mn-lt"/>
              </a:rPr>
              <a:t>Methodology:</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latin typeface="+mn-lt"/>
              </a:rPr>
              <a:t>We trained multiple models using various architectures. To ensure optimal performance, we trained these models through multiple iterations and evaluated them on the validation dataset. This allowed us to fine-tune their hyperparameters and adjust their architectures to improve accuracy. Finally, once we obtained acceptable results on the validation dataset, we tested our models on the testing set for final evaluation. Based on these results, we selected the best-performing model for deployment.</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latin typeface="+mn-lt"/>
              </a:rPr>
              <a:t>To obtain the best-performing model,  we performed this procedures on various CNN architectures ranging from small VGG architectures to large Resnet50 architectures. We also performed the same on Standard ML models like Random Forests and SVM for comparison.</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endParaRPr lang="en-US" sz="1800" dirty="0">
              <a:latin typeface="+mn-lt"/>
            </a:endParaRPr>
          </a:p>
        </p:txBody>
      </p:sp>
      <p:sp>
        <p:nvSpPr>
          <p:cNvPr id="6" name="Text Placeholder 5">
            <a:extLst>
              <a:ext uri="{FF2B5EF4-FFF2-40B4-BE49-F238E27FC236}">
                <a16:creationId xmlns:a16="http://schemas.microsoft.com/office/drawing/2014/main" id="{C11407BB-46F0-F059-07C0-7A932BA51B69}"/>
              </a:ext>
            </a:extLst>
          </p:cNvPr>
          <p:cNvSpPr>
            <a:spLocks noGrp="1"/>
          </p:cNvSpPr>
          <p:nvPr>
            <p:ph type="body" sz="quarter" idx="18"/>
          </p:nvPr>
        </p:nvSpPr>
        <p:spPr/>
        <p:txBody>
          <a:bodyPr/>
          <a:lstStyle/>
          <a:p>
            <a:r>
              <a:rPr lang="en-US" dirty="0"/>
              <a:t>School of Information Studies</a:t>
            </a:r>
          </a:p>
        </p:txBody>
      </p:sp>
      <p:pic>
        <p:nvPicPr>
          <p:cNvPr id="7" name="Picture 6" descr="Graphical user interface&#10;&#10;Description automatically generated">
            <a:extLst>
              <a:ext uri="{FF2B5EF4-FFF2-40B4-BE49-F238E27FC236}">
                <a16:creationId xmlns:a16="http://schemas.microsoft.com/office/drawing/2014/main" id="{739F9E79-49E7-6C1F-B79F-58B33D4640C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24600" y="4394334"/>
            <a:ext cx="4911725" cy="1645920"/>
          </a:xfrm>
          <a:prstGeom prst="rect">
            <a:avLst/>
          </a:prstGeom>
          <a:noFill/>
          <a:ln>
            <a:noFill/>
          </a:ln>
        </p:spPr>
      </p:pic>
    </p:spTree>
    <p:extLst>
      <p:ext uri="{BB962C8B-B14F-4D97-AF65-F5344CB8AC3E}">
        <p14:creationId xmlns:p14="http://schemas.microsoft.com/office/powerpoint/2010/main" val="314929936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3240EB-25EA-7F93-85EF-18E44D24BA86}"/>
              </a:ext>
            </a:extLst>
          </p:cNvPr>
          <p:cNvSpPr>
            <a:spLocks noGrp="1"/>
          </p:cNvSpPr>
          <p:nvPr>
            <p:ph type="sldNum" sz="quarter" idx="10"/>
          </p:nvPr>
        </p:nvSpPr>
        <p:spPr/>
        <p:txBody>
          <a:bodyPr/>
          <a:lstStyle/>
          <a:p>
            <a:fld id="{F343A32A-436A-8143-8894-653E98457856}" type="slidenum">
              <a:rPr lang="en-US" smtClean="0"/>
              <a:pPr/>
              <a:t>27</a:t>
            </a:fld>
            <a:endParaRPr lang="en-US"/>
          </a:p>
        </p:txBody>
      </p:sp>
      <p:sp>
        <p:nvSpPr>
          <p:cNvPr id="3" name="Title 2">
            <a:extLst>
              <a:ext uri="{FF2B5EF4-FFF2-40B4-BE49-F238E27FC236}">
                <a16:creationId xmlns:a16="http://schemas.microsoft.com/office/drawing/2014/main" id="{06CDAD7D-D3AE-18F2-D1A4-146256B006A1}"/>
              </a:ext>
            </a:extLst>
          </p:cNvPr>
          <p:cNvSpPr>
            <a:spLocks noGrp="1"/>
          </p:cNvSpPr>
          <p:nvPr>
            <p:ph type="title"/>
          </p:nvPr>
        </p:nvSpPr>
        <p:spPr>
          <a:xfrm>
            <a:off x="457200" y="253938"/>
            <a:ext cx="11734800" cy="632988"/>
          </a:xfrm>
        </p:spPr>
        <p:txBody>
          <a:bodyPr/>
          <a:lstStyle/>
          <a:p>
            <a:r>
              <a:rPr lang="en-US" dirty="0"/>
              <a:t>Sign-Vision: An Image Classification System for ASL</a:t>
            </a:r>
          </a:p>
        </p:txBody>
      </p:sp>
      <p:sp>
        <p:nvSpPr>
          <p:cNvPr id="4" name="Content Placeholder 3">
            <a:extLst>
              <a:ext uri="{FF2B5EF4-FFF2-40B4-BE49-F238E27FC236}">
                <a16:creationId xmlns:a16="http://schemas.microsoft.com/office/drawing/2014/main" id="{404F25D9-4EB6-4287-28BA-F8A5CEFD746D}"/>
              </a:ext>
            </a:extLst>
          </p:cNvPr>
          <p:cNvSpPr>
            <a:spLocks noGrp="1"/>
          </p:cNvSpPr>
          <p:nvPr>
            <p:ph sz="quarter" idx="16"/>
          </p:nvPr>
        </p:nvSpPr>
        <p:spPr/>
        <p:txBody>
          <a:bodyPr/>
          <a:lstStyle/>
          <a:p>
            <a:r>
              <a:rPr lang="en-US" dirty="0"/>
              <a:t>IST707: Applied Machine Learning</a:t>
            </a:r>
          </a:p>
          <a:p>
            <a:endParaRPr lang="en-US" dirty="0"/>
          </a:p>
        </p:txBody>
      </p:sp>
      <p:sp>
        <p:nvSpPr>
          <p:cNvPr id="5" name="Text Placeholder 4">
            <a:extLst>
              <a:ext uri="{FF2B5EF4-FFF2-40B4-BE49-F238E27FC236}">
                <a16:creationId xmlns:a16="http://schemas.microsoft.com/office/drawing/2014/main" id="{D4E685C5-18E0-298D-54D1-32D9CC305A93}"/>
              </a:ext>
            </a:extLst>
          </p:cNvPr>
          <p:cNvSpPr>
            <a:spLocks noGrp="1"/>
          </p:cNvSpPr>
          <p:nvPr>
            <p:ph type="body" sz="quarter" idx="17"/>
          </p:nvPr>
        </p:nvSpPr>
        <p:spPr>
          <a:xfrm>
            <a:off x="457200" y="1640706"/>
            <a:ext cx="10438818" cy="3781324"/>
          </a:xfrm>
        </p:spPr>
        <p:txBody>
          <a:bodyPr/>
          <a:lstStyle/>
          <a:p>
            <a:pPr marL="0" marR="0" lvl="0" indent="0" algn="l" defTabSz="914400" rtl="0" eaLnBrk="1" fontAlgn="auto" latinLnBrk="0" hangingPunct="1">
              <a:lnSpc>
                <a:spcPct val="107000"/>
              </a:lnSpc>
              <a:spcBef>
                <a:spcPts val="0"/>
              </a:spcBef>
              <a:spcAft>
                <a:spcPts val="800"/>
              </a:spcAft>
              <a:buClr>
                <a:srgbClr val="E48312"/>
              </a:buClr>
              <a:buSzPct val="100000"/>
              <a:buFont typeface="Calibri" panose="020F0502020204030204" pitchFamily="34" charset="0"/>
              <a:buNone/>
              <a:tabLst/>
              <a:defRPr/>
            </a:pPr>
            <a:r>
              <a:rPr lang="en-US" sz="1800" dirty="0">
                <a:latin typeface="+mn-lt"/>
              </a:rPr>
              <a:t>Models Trained and their outcomes: </a:t>
            </a:r>
          </a:p>
          <a:p>
            <a:pPr marL="0" marR="0" lvl="0" indent="0" algn="l" defTabSz="914400" rtl="0" eaLnBrk="1" fontAlgn="auto" latinLnBrk="0" hangingPunct="1">
              <a:lnSpc>
                <a:spcPct val="107000"/>
              </a:lnSpc>
              <a:spcBef>
                <a:spcPts val="0"/>
              </a:spcBef>
              <a:spcAft>
                <a:spcPts val="800"/>
              </a:spcAft>
              <a:buClr>
                <a:srgbClr val="E48312"/>
              </a:buClr>
              <a:buSzPct val="100000"/>
              <a:buFont typeface="Calibri" panose="020F0502020204030204" pitchFamily="34" charset="0"/>
              <a:buNone/>
              <a:tabLst/>
              <a:defRPr/>
            </a:pPr>
            <a:endParaRPr lang="en-US" sz="1800" dirty="0">
              <a:latin typeface="+mn-lt"/>
            </a:endParaRPr>
          </a:p>
        </p:txBody>
      </p:sp>
      <p:sp>
        <p:nvSpPr>
          <p:cNvPr id="6" name="Text Placeholder 5">
            <a:extLst>
              <a:ext uri="{FF2B5EF4-FFF2-40B4-BE49-F238E27FC236}">
                <a16:creationId xmlns:a16="http://schemas.microsoft.com/office/drawing/2014/main" id="{C11407BB-46F0-F059-07C0-7A932BA51B69}"/>
              </a:ext>
            </a:extLst>
          </p:cNvPr>
          <p:cNvSpPr>
            <a:spLocks noGrp="1"/>
          </p:cNvSpPr>
          <p:nvPr>
            <p:ph type="body" sz="quarter" idx="18"/>
          </p:nvPr>
        </p:nvSpPr>
        <p:spPr/>
        <p:txBody>
          <a:bodyPr/>
          <a:lstStyle/>
          <a:p>
            <a:r>
              <a:rPr lang="en-US" dirty="0"/>
              <a:t>School of Information Studies</a:t>
            </a:r>
          </a:p>
        </p:txBody>
      </p:sp>
      <p:graphicFrame>
        <p:nvGraphicFramePr>
          <p:cNvPr id="10" name="Table 9">
            <a:extLst>
              <a:ext uri="{FF2B5EF4-FFF2-40B4-BE49-F238E27FC236}">
                <a16:creationId xmlns:a16="http://schemas.microsoft.com/office/drawing/2014/main" id="{87190A49-AD25-6CC4-6918-3887F85D65F4}"/>
              </a:ext>
            </a:extLst>
          </p:cNvPr>
          <p:cNvGraphicFramePr>
            <a:graphicFrameLocks noGrp="1"/>
          </p:cNvGraphicFramePr>
          <p:nvPr>
            <p:extLst>
              <p:ext uri="{D42A27DB-BD31-4B8C-83A1-F6EECF244321}">
                <p14:modId xmlns:p14="http://schemas.microsoft.com/office/powerpoint/2010/main" val="2962681386"/>
              </p:ext>
            </p:extLst>
          </p:nvPr>
        </p:nvGraphicFramePr>
        <p:xfrm>
          <a:off x="2137609" y="2242878"/>
          <a:ext cx="8138784" cy="2372244"/>
        </p:xfrm>
        <a:graphic>
          <a:graphicData uri="http://schemas.openxmlformats.org/drawingml/2006/table">
            <a:tbl>
              <a:tblPr firstRow="1" firstCol="1">
                <a:tableStyleId>{5C22544A-7EE6-4342-B048-85BDC9FD1C3A}</a:tableStyleId>
              </a:tblPr>
              <a:tblGrid>
                <a:gridCol w="4069392">
                  <a:extLst>
                    <a:ext uri="{9D8B030D-6E8A-4147-A177-3AD203B41FA5}">
                      <a16:colId xmlns:a16="http://schemas.microsoft.com/office/drawing/2014/main" val="2637931427"/>
                    </a:ext>
                  </a:extLst>
                </a:gridCol>
                <a:gridCol w="4069392">
                  <a:extLst>
                    <a:ext uri="{9D8B030D-6E8A-4147-A177-3AD203B41FA5}">
                      <a16:colId xmlns:a16="http://schemas.microsoft.com/office/drawing/2014/main" val="1683078080"/>
                    </a:ext>
                  </a:extLst>
                </a:gridCol>
              </a:tblGrid>
              <a:tr h="260858">
                <a:tc>
                  <a:txBody>
                    <a:bodyPr/>
                    <a:lstStyle/>
                    <a:p>
                      <a:pPr marL="0" marR="0">
                        <a:lnSpc>
                          <a:spcPct val="107000"/>
                        </a:lnSpc>
                        <a:spcBef>
                          <a:spcPts val="0"/>
                        </a:spcBef>
                        <a:spcAft>
                          <a:spcPts val="0"/>
                        </a:spcAft>
                      </a:pPr>
                      <a:r>
                        <a:rPr lang="en-US" sz="1600">
                          <a:effectLst/>
                          <a:highlight>
                            <a:srgbClr val="4F81BD"/>
                          </a:highlight>
                        </a:rPr>
                        <a:t>Classification Models</a:t>
                      </a:r>
                      <a:endParaRPr lang="en-US" sz="1500">
                        <a:effectLst/>
                        <a:highlight>
                          <a:srgbClr val="4F81BD"/>
                        </a:highlight>
                        <a:latin typeface="Aptos" panose="020B0004020202020204" pitchFamily="34" charset="0"/>
                        <a:ea typeface="Aptos" panose="020B0004020202020204" pitchFamily="34" charset="0"/>
                        <a:cs typeface="Times New Roman" panose="02020603050405020304" pitchFamily="18" charset="0"/>
                      </a:endParaRPr>
                    </a:p>
                  </a:txBody>
                  <a:tcPr marL="93909" marR="93909" marT="0" marB="0"/>
                </a:tc>
                <a:tc>
                  <a:txBody>
                    <a:bodyPr/>
                    <a:lstStyle/>
                    <a:p>
                      <a:pPr marL="0" marR="0">
                        <a:lnSpc>
                          <a:spcPct val="107000"/>
                        </a:lnSpc>
                        <a:spcBef>
                          <a:spcPts val="0"/>
                        </a:spcBef>
                        <a:spcAft>
                          <a:spcPts val="0"/>
                        </a:spcAft>
                      </a:pPr>
                      <a:r>
                        <a:rPr lang="en-US" sz="1600">
                          <a:effectLst/>
                          <a:highlight>
                            <a:srgbClr val="4F81BD"/>
                          </a:highlight>
                        </a:rPr>
                        <a:t>Accuracy</a:t>
                      </a:r>
                      <a:endParaRPr lang="en-US" sz="1500">
                        <a:effectLst/>
                        <a:highlight>
                          <a:srgbClr val="4F81BD"/>
                        </a:highlight>
                        <a:latin typeface="Aptos" panose="020B0004020202020204" pitchFamily="34" charset="0"/>
                        <a:ea typeface="Aptos" panose="020B0004020202020204" pitchFamily="34" charset="0"/>
                        <a:cs typeface="Times New Roman" panose="02020603050405020304" pitchFamily="18" charset="0"/>
                      </a:endParaRPr>
                    </a:p>
                  </a:txBody>
                  <a:tcPr marL="93909" marR="93909" marT="0" marB="0"/>
                </a:tc>
                <a:extLst>
                  <a:ext uri="{0D108BD9-81ED-4DB2-BD59-A6C34878D82A}">
                    <a16:rowId xmlns:a16="http://schemas.microsoft.com/office/drawing/2014/main" val="3616875220"/>
                  </a:ext>
                </a:extLst>
              </a:tr>
              <a:tr h="273119">
                <a:tc>
                  <a:txBody>
                    <a:bodyPr/>
                    <a:lstStyle/>
                    <a:p>
                      <a:pPr marL="0" marR="0">
                        <a:lnSpc>
                          <a:spcPct val="107000"/>
                        </a:lnSpc>
                        <a:spcBef>
                          <a:spcPts val="0"/>
                        </a:spcBef>
                        <a:spcAft>
                          <a:spcPts val="0"/>
                        </a:spcAft>
                      </a:pPr>
                      <a:r>
                        <a:rPr lang="en-US" sz="1600">
                          <a:effectLst/>
                        </a:rPr>
                        <a:t>InceptionResNetv2 with ImageNet</a:t>
                      </a:r>
                      <a:endParaRPr lang="en-US" sz="1500">
                        <a:effectLst/>
                        <a:latin typeface="Aptos" panose="020B0004020202020204" pitchFamily="34" charset="0"/>
                        <a:ea typeface="Aptos" panose="020B0004020202020204" pitchFamily="34" charset="0"/>
                        <a:cs typeface="Times New Roman" panose="02020603050405020304" pitchFamily="18" charset="0"/>
                      </a:endParaRPr>
                    </a:p>
                  </a:txBody>
                  <a:tcPr marL="93909" marR="93909" marT="0" marB="0"/>
                </a:tc>
                <a:tc>
                  <a:txBody>
                    <a:bodyPr/>
                    <a:lstStyle/>
                    <a:p>
                      <a:pPr marL="0" marR="0">
                        <a:lnSpc>
                          <a:spcPct val="115000"/>
                        </a:lnSpc>
                        <a:spcBef>
                          <a:spcPts val="0"/>
                        </a:spcBef>
                        <a:spcAft>
                          <a:spcPts val="0"/>
                        </a:spcAft>
                      </a:pPr>
                      <a:r>
                        <a:rPr lang="en-US" sz="1600">
                          <a:effectLst/>
                        </a:rPr>
                        <a:t>92.41%</a:t>
                      </a:r>
                      <a:endParaRPr lang="en-US" sz="1500">
                        <a:effectLst/>
                        <a:latin typeface="Aptos" panose="020B0004020202020204" pitchFamily="34" charset="0"/>
                        <a:ea typeface="Aptos" panose="020B0004020202020204" pitchFamily="34" charset="0"/>
                        <a:cs typeface="Times New Roman" panose="02020603050405020304" pitchFamily="18" charset="0"/>
                      </a:endParaRPr>
                    </a:p>
                  </a:txBody>
                  <a:tcPr marL="93909" marR="93909" marT="0" marB="0"/>
                </a:tc>
                <a:extLst>
                  <a:ext uri="{0D108BD9-81ED-4DB2-BD59-A6C34878D82A}">
                    <a16:rowId xmlns:a16="http://schemas.microsoft.com/office/drawing/2014/main" val="1031064783"/>
                  </a:ext>
                </a:extLst>
              </a:tr>
              <a:tr h="273119">
                <a:tc>
                  <a:txBody>
                    <a:bodyPr/>
                    <a:lstStyle/>
                    <a:p>
                      <a:pPr marL="0" marR="0">
                        <a:lnSpc>
                          <a:spcPct val="107000"/>
                        </a:lnSpc>
                        <a:spcBef>
                          <a:spcPts val="0"/>
                        </a:spcBef>
                        <a:spcAft>
                          <a:spcPts val="0"/>
                        </a:spcAft>
                      </a:pPr>
                      <a:r>
                        <a:rPr lang="en-US" sz="1600">
                          <a:effectLst/>
                        </a:rPr>
                        <a:t>ResNetV2</a:t>
                      </a:r>
                      <a:endParaRPr lang="en-US" sz="1500">
                        <a:effectLst/>
                        <a:latin typeface="Aptos" panose="020B0004020202020204" pitchFamily="34" charset="0"/>
                        <a:ea typeface="Aptos" panose="020B0004020202020204" pitchFamily="34" charset="0"/>
                        <a:cs typeface="Times New Roman" panose="02020603050405020304" pitchFamily="18" charset="0"/>
                      </a:endParaRPr>
                    </a:p>
                  </a:txBody>
                  <a:tcPr marL="93909" marR="93909" marT="0" marB="0"/>
                </a:tc>
                <a:tc>
                  <a:txBody>
                    <a:bodyPr/>
                    <a:lstStyle/>
                    <a:p>
                      <a:pPr marL="0" marR="0">
                        <a:lnSpc>
                          <a:spcPct val="115000"/>
                        </a:lnSpc>
                        <a:spcBef>
                          <a:spcPts val="0"/>
                        </a:spcBef>
                        <a:spcAft>
                          <a:spcPts val="0"/>
                        </a:spcAft>
                      </a:pPr>
                      <a:r>
                        <a:rPr lang="en-US" sz="1600">
                          <a:effectLst/>
                        </a:rPr>
                        <a:t>99.35%</a:t>
                      </a:r>
                      <a:endParaRPr lang="en-US" sz="1500">
                        <a:effectLst/>
                        <a:latin typeface="Aptos" panose="020B0004020202020204" pitchFamily="34" charset="0"/>
                        <a:ea typeface="Aptos" panose="020B0004020202020204" pitchFamily="34" charset="0"/>
                        <a:cs typeface="Times New Roman" panose="02020603050405020304" pitchFamily="18" charset="0"/>
                      </a:endParaRPr>
                    </a:p>
                  </a:txBody>
                  <a:tcPr marL="93909" marR="93909" marT="0" marB="0"/>
                </a:tc>
                <a:extLst>
                  <a:ext uri="{0D108BD9-81ED-4DB2-BD59-A6C34878D82A}">
                    <a16:rowId xmlns:a16="http://schemas.microsoft.com/office/drawing/2014/main" val="423886936"/>
                  </a:ext>
                </a:extLst>
              </a:tr>
              <a:tr h="260858">
                <a:tc>
                  <a:txBody>
                    <a:bodyPr/>
                    <a:lstStyle/>
                    <a:p>
                      <a:pPr marL="0" marR="0">
                        <a:lnSpc>
                          <a:spcPct val="107000"/>
                        </a:lnSpc>
                        <a:spcBef>
                          <a:spcPts val="0"/>
                        </a:spcBef>
                        <a:spcAft>
                          <a:spcPts val="0"/>
                        </a:spcAft>
                      </a:pPr>
                      <a:r>
                        <a:rPr lang="en-US" sz="1600">
                          <a:effectLst/>
                        </a:rPr>
                        <a:t>ResNet50V2</a:t>
                      </a:r>
                      <a:endParaRPr lang="en-US" sz="1500">
                        <a:effectLst/>
                        <a:latin typeface="Aptos" panose="020B0004020202020204" pitchFamily="34" charset="0"/>
                        <a:ea typeface="Aptos" panose="020B0004020202020204" pitchFamily="34" charset="0"/>
                        <a:cs typeface="Times New Roman" panose="02020603050405020304" pitchFamily="18" charset="0"/>
                      </a:endParaRPr>
                    </a:p>
                  </a:txBody>
                  <a:tcPr marL="93909" marR="93909" marT="0" marB="0"/>
                </a:tc>
                <a:tc>
                  <a:txBody>
                    <a:bodyPr/>
                    <a:lstStyle/>
                    <a:p>
                      <a:pPr marL="0" marR="0">
                        <a:lnSpc>
                          <a:spcPct val="107000"/>
                        </a:lnSpc>
                        <a:spcBef>
                          <a:spcPts val="0"/>
                        </a:spcBef>
                        <a:spcAft>
                          <a:spcPts val="0"/>
                        </a:spcAft>
                      </a:pPr>
                      <a:r>
                        <a:rPr lang="en-US" sz="1600">
                          <a:effectLst/>
                        </a:rPr>
                        <a:t>96%</a:t>
                      </a:r>
                      <a:endParaRPr lang="en-US" sz="1500">
                        <a:effectLst/>
                        <a:latin typeface="Aptos" panose="020B0004020202020204" pitchFamily="34" charset="0"/>
                        <a:ea typeface="Aptos" panose="020B0004020202020204" pitchFamily="34" charset="0"/>
                        <a:cs typeface="Times New Roman" panose="02020603050405020304" pitchFamily="18" charset="0"/>
                      </a:endParaRPr>
                    </a:p>
                  </a:txBody>
                  <a:tcPr marL="93909" marR="93909" marT="0" marB="0"/>
                </a:tc>
                <a:extLst>
                  <a:ext uri="{0D108BD9-81ED-4DB2-BD59-A6C34878D82A}">
                    <a16:rowId xmlns:a16="http://schemas.microsoft.com/office/drawing/2014/main" val="2869144472"/>
                  </a:ext>
                </a:extLst>
              </a:tr>
              <a:tr h="260858">
                <a:tc>
                  <a:txBody>
                    <a:bodyPr/>
                    <a:lstStyle/>
                    <a:p>
                      <a:pPr marL="0" marR="0">
                        <a:lnSpc>
                          <a:spcPct val="107000"/>
                        </a:lnSpc>
                        <a:spcBef>
                          <a:spcPts val="0"/>
                        </a:spcBef>
                        <a:spcAft>
                          <a:spcPts val="0"/>
                        </a:spcAft>
                      </a:pPr>
                      <a:r>
                        <a:rPr lang="en-US" sz="1600">
                          <a:effectLst/>
                        </a:rPr>
                        <a:t>CNN ( 1 layer)</a:t>
                      </a:r>
                      <a:endParaRPr lang="en-US" sz="1500">
                        <a:effectLst/>
                        <a:latin typeface="Aptos" panose="020B0004020202020204" pitchFamily="34" charset="0"/>
                        <a:ea typeface="Aptos" panose="020B0004020202020204" pitchFamily="34" charset="0"/>
                        <a:cs typeface="Times New Roman" panose="02020603050405020304" pitchFamily="18" charset="0"/>
                      </a:endParaRPr>
                    </a:p>
                  </a:txBody>
                  <a:tcPr marL="93909" marR="93909" marT="0" marB="0"/>
                </a:tc>
                <a:tc>
                  <a:txBody>
                    <a:bodyPr/>
                    <a:lstStyle/>
                    <a:p>
                      <a:pPr marL="0" marR="0">
                        <a:lnSpc>
                          <a:spcPct val="107000"/>
                        </a:lnSpc>
                        <a:spcBef>
                          <a:spcPts val="0"/>
                        </a:spcBef>
                        <a:spcAft>
                          <a:spcPts val="0"/>
                        </a:spcAft>
                      </a:pPr>
                      <a:r>
                        <a:rPr lang="en-US" sz="1600">
                          <a:effectLst/>
                        </a:rPr>
                        <a:t>98.26%</a:t>
                      </a:r>
                      <a:endParaRPr lang="en-US" sz="1500">
                        <a:effectLst/>
                        <a:latin typeface="Aptos" panose="020B0004020202020204" pitchFamily="34" charset="0"/>
                        <a:ea typeface="Aptos" panose="020B0004020202020204" pitchFamily="34" charset="0"/>
                        <a:cs typeface="Times New Roman" panose="02020603050405020304" pitchFamily="18" charset="0"/>
                      </a:endParaRPr>
                    </a:p>
                  </a:txBody>
                  <a:tcPr marL="93909" marR="93909" marT="0" marB="0"/>
                </a:tc>
                <a:extLst>
                  <a:ext uri="{0D108BD9-81ED-4DB2-BD59-A6C34878D82A}">
                    <a16:rowId xmlns:a16="http://schemas.microsoft.com/office/drawing/2014/main" val="755645111"/>
                  </a:ext>
                </a:extLst>
              </a:tr>
              <a:tr h="260858">
                <a:tc>
                  <a:txBody>
                    <a:bodyPr/>
                    <a:lstStyle/>
                    <a:p>
                      <a:pPr marL="0" marR="0">
                        <a:lnSpc>
                          <a:spcPct val="107000"/>
                        </a:lnSpc>
                        <a:spcBef>
                          <a:spcPts val="0"/>
                        </a:spcBef>
                        <a:spcAft>
                          <a:spcPts val="0"/>
                        </a:spcAft>
                      </a:pPr>
                      <a:r>
                        <a:rPr lang="en-US" sz="1600">
                          <a:effectLst/>
                        </a:rPr>
                        <a:t>CNN (3 layers)</a:t>
                      </a:r>
                      <a:endParaRPr lang="en-US" sz="1500">
                        <a:effectLst/>
                        <a:latin typeface="Aptos" panose="020B0004020202020204" pitchFamily="34" charset="0"/>
                        <a:ea typeface="Aptos" panose="020B0004020202020204" pitchFamily="34" charset="0"/>
                        <a:cs typeface="Times New Roman" panose="02020603050405020304" pitchFamily="18" charset="0"/>
                      </a:endParaRPr>
                    </a:p>
                  </a:txBody>
                  <a:tcPr marL="93909" marR="93909" marT="0" marB="0"/>
                </a:tc>
                <a:tc>
                  <a:txBody>
                    <a:bodyPr/>
                    <a:lstStyle/>
                    <a:p>
                      <a:pPr marL="0" marR="0">
                        <a:lnSpc>
                          <a:spcPct val="107000"/>
                        </a:lnSpc>
                        <a:spcBef>
                          <a:spcPts val="0"/>
                        </a:spcBef>
                        <a:spcAft>
                          <a:spcPts val="0"/>
                        </a:spcAft>
                      </a:pPr>
                      <a:r>
                        <a:rPr lang="en-US" sz="1600">
                          <a:effectLst/>
                        </a:rPr>
                        <a:t>98.57%</a:t>
                      </a:r>
                      <a:endParaRPr lang="en-US" sz="1500">
                        <a:effectLst/>
                        <a:latin typeface="Aptos" panose="020B0004020202020204" pitchFamily="34" charset="0"/>
                        <a:ea typeface="Aptos" panose="020B0004020202020204" pitchFamily="34" charset="0"/>
                        <a:cs typeface="Times New Roman" panose="02020603050405020304" pitchFamily="18" charset="0"/>
                      </a:endParaRPr>
                    </a:p>
                  </a:txBody>
                  <a:tcPr marL="93909" marR="93909" marT="0" marB="0"/>
                </a:tc>
                <a:extLst>
                  <a:ext uri="{0D108BD9-81ED-4DB2-BD59-A6C34878D82A}">
                    <a16:rowId xmlns:a16="http://schemas.microsoft.com/office/drawing/2014/main" val="4127289880"/>
                  </a:ext>
                </a:extLst>
              </a:tr>
              <a:tr h="260858">
                <a:tc>
                  <a:txBody>
                    <a:bodyPr/>
                    <a:lstStyle/>
                    <a:p>
                      <a:pPr marL="0" marR="0">
                        <a:lnSpc>
                          <a:spcPct val="107000"/>
                        </a:lnSpc>
                        <a:spcBef>
                          <a:spcPts val="0"/>
                        </a:spcBef>
                        <a:spcAft>
                          <a:spcPts val="0"/>
                        </a:spcAft>
                      </a:pPr>
                      <a:r>
                        <a:rPr lang="en-US" sz="1600">
                          <a:effectLst/>
                        </a:rPr>
                        <a:t>Decision Tree</a:t>
                      </a:r>
                      <a:endParaRPr lang="en-US" sz="1500">
                        <a:effectLst/>
                        <a:latin typeface="Aptos" panose="020B0004020202020204" pitchFamily="34" charset="0"/>
                        <a:ea typeface="Aptos" panose="020B0004020202020204" pitchFamily="34" charset="0"/>
                        <a:cs typeface="Times New Roman" panose="02020603050405020304" pitchFamily="18" charset="0"/>
                      </a:endParaRPr>
                    </a:p>
                  </a:txBody>
                  <a:tcPr marL="93909" marR="93909" marT="0" marB="0"/>
                </a:tc>
                <a:tc>
                  <a:txBody>
                    <a:bodyPr/>
                    <a:lstStyle/>
                    <a:p>
                      <a:pPr marL="0" marR="0">
                        <a:lnSpc>
                          <a:spcPct val="107000"/>
                        </a:lnSpc>
                        <a:spcBef>
                          <a:spcPts val="0"/>
                        </a:spcBef>
                        <a:spcAft>
                          <a:spcPts val="0"/>
                        </a:spcAft>
                      </a:pPr>
                      <a:r>
                        <a:rPr lang="en-US" sz="1600">
                          <a:effectLst/>
                        </a:rPr>
                        <a:t>96.78%</a:t>
                      </a:r>
                      <a:endParaRPr lang="en-US" sz="1500">
                        <a:effectLst/>
                        <a:latin typeface="Aptos" panose="020B0004020202020204" pitchFamily="34" charset="0"/>
                        <a:ea typeface="Aptos" panose="020B0004020202020204" pitchFamily="34" charset="0"/>
                        <a:cs typeface="Times New Roman" panose="02020603050405020304" pitchFamily="18" charset="0"/>
                      </a:endParaRPr>
                    </a:p>
                  </a:txBody>
                  <a:tcPr marL="93909" marR="93909" marT="0" marB="0"/>
                </a:tc>
                <a:extLst>
                  <a:ext uri="{0D108BD9-81ED-4DB2-BD59-A6C34878D82A}">
                    <a16:rowId xmlns:a16="http://schemas.microsoft.com/office/drawing/2014/main" val="916240002"/>
                  </a:ext>
                </a:extLst>
              </a:tr>
              <a:tr h="260858">
                <a:tc>
                  <a:txBody>
                    <a:bodyPr/>
                    <a:lstStyle/>
                    <a:p>
                      <a:pPr marL="0" marR="0">
                        <a:lnSpc>
                          <a:spcPct val="107000"/>
                        </a:lnSpc>
                        <a:spcBef>
                          <a:spcPts val="0"/>
                        </a:spcBef>
                        <a:spcAft>
                          <a:spcPts val="0"/>
                        </a:spcAft>
                      </a:pPr>
                      <a:r>
                        <a:rPr lang="en-US" sz="1600">
                          <a:effectLst/>
                        </a:rPr>
                        <a:t>Naive Bayes</a:t>
                      </a:r>
                      <a:endParaRPr lang="en-US" sz="1500">
                        <a:effectLst/>
                        <a:latin typeface="Aptos" panose="020B0004020202020204" pitchFamily="34" charset="0"/>
                        <a:ea typeface="Aptos" panose="020B0004020202020204" pitchFamily="34" charset="0"/>
                        <a:cs typeface="Times New Roman" panose="02020603050405020304" pitchFamily="18" charset="0"/>
                      </a:endParaRPr>
                    </a:p>
                  </a:txBody>
                  <a:tcPr marL="93909" marR="93909" marT="0" marB="0"/>
                </a:tc>
                <a:tc>
                  <a:txBody>
                    <a:bodyPr/>
                    <a:lstStyle/>
                    <a:p>
                      <a:pPr marL="0" marR="0">
                        <a:lnSpc>
                          <a:spcPct val="107000"/>
                        </a:lnSpc>
                        <a:spcBef>
                          <a:spcPts val="0"/>
                        </a:spcBef>
                        <a:spcAft>
                          <a:spcPts val="0"/>
                        </a:spcAft>
                      </a:pPr>
                      <a:r>
                        <a:rPr lang="en-US" sz="1600">
                          <a:effectLst/>
                        </a:rPr>
                        <a:t>42%</a:t>
                      </a:r>
                      <a:endParaRPr lang="en-US" sz="1500">
                        <a:effectLst/>
                        <a:latin typeface="Aptos" panose="020B0004020202020204" pitchFamily="34" charset="0"/>
                        <a:ea typeface="Aptos" panose="020B0004020202020204" pitchFamily="34" charset="0"/>
                        <a:cs typeface="Times New Roman" panose="02020603050405020304" pitchFamily="18" charset="0"/>
                      </a:endParaRPr>
                    </a:p>
                  </a:txBody>
                  <a:tcPr marL="93909" marR="93909" marT="0" marB="0"/>
                </a:tc>
                <a:extLst>
                  <a:ext uri="{0D108BD9-81ED-4DB2-BD59-A6C34878D82A}">
                    <a16:rowId xmlns:a16="http://schemas.microsoft.com/office/drawing/2014/main" val="2927225666"/>
                  </a:ext>
                </a:extLst>
              </a:tr>
              <a:tr h="260858">
                <a:tc>
                  <a:txBody>
                    <a:bodyPr/>
                    <a:lstStyle/>
                    <a:p>
                      <a:pPr marL="0" marR="0">
                        <a:lnSpc>
                          <a:spcPct val="107000"/>
                        </a:lnSpc>
                        <a:spcBef>
                          <a:spcPts val="0"/>
                        </a:spcBef>
                        <a:spcAft>
                          <a:spcPts val="0"/>
                        </a:spcAft>
                      </a:pPr>
                      <a:r>
                        <a:rPr lang="en-US" sz="1600">
                          <a:effectLst/>
                        </a:rPr>
                        <a:t>Multilevel Perceptron</a:t>
                      </a:r>
                      <a:endParaRPr lang="en-US" sz="1500">
                        <a:effectLst/>
                        <a:latin typeface="Aptos" panose="020B0004020202020204" pitchFamily="34" charset="0"/>
                        <a:ea typeface="Aptos" panose="020B0004020202020204" pitchFamily="34" charset="0"/>
                        <a:cs typeface="Times New Roman" panose="02020603050405020304" pitchFamily="18" charset="0"/>
                      </a:endParaRPr>
                    </a:p>
                  </a:txBody>
                  <a:tcPr marL="93909" marR="93909" marT="0" marB="0"/>
                </a:tc>
                <a:tc>
                  <a:txBody>
                    <a:bodyPr/>
                    <a:lstStyle/>
                    <a:p>
                      <a:pPr marL="0" marR="0">
                        <a:lnSpc>
                          <a:spcPct val="107000"/>
                        </a:lnSpc>
                        <a:spcBef>
                          <a:spcPts val="0"/>
                        </a:spcBef>
                        <a:spcAft>
                          <a:spcPts val="0"/>
                        </a:spcAft>
                      </a:pPr>
                      <a:r>
                        <a:rPr lang="en-US" sz="1600" dirty="0">
                          <a:effectLst/>
                        </a:rPr>
                        <a:t>98%</a:t>
                      </a:r>
                      <a:endParaRPr lang="en-US" sz="1500" dirty="0">
                        <a:effectLst/>
                        <a:latin typeface="Aptos" panose="020B0004020202020204" pitchFamily="34" charset="0"/>
                        <a:ea typeface="Aptos" panose="020B0004020202020204" pitchFamily="34" charset="0"/>
                        <a:cs typeface="Times New Roman" panose="02020603050405020304" pitchFamily="18" charset="0"/>
                      </a:endParaRPr>
                    </a:p>
                  </a:txBody>
                  <a:tcPr marL="93909" marR="93909" marT="0" marB="0"/>
                </a:tc>
                <a:extLst>
                  <a:ext uri="{0D108BD9-81ED-4DB2-BD59-A6C34878D82A}">
                    <a16:rowId xmlns:a16="http://schemas.microsoft.com/office/drawing/2014/main" val="3101327375"/>
                  </a:ext>
                </a:extLst>
              </a:tr>
            </a:tbl>
          </a:graphicData>
        </a:graphic>
      </p:graphicFrame>
      <p:graphicFrame>
        <p:nvGraphicFramePr>
          <p:cNvPr id="12" name="Table 11">
            <a:extLst>
              <a:ext uri="{FF2B5EF4-FFF2-40B4-BE49-F238E27FC236}">
                <a16:creationId xmlns:a16="http://schemas.microsoft.com/office/drawing/2014/main" id="{E804A1F3-3CB3-2294-B9ED-57BC9EC3AFDA}"/>
              </a:ext>
            </a:extLst>
          </p:cNvPr>
          <p:cNvGraphicFramePr>
            <a:graphicFrameLocks noGrp="1"/>
          </p:cNvGraphicFramePr>
          <p:nvPr>
            <p:extLst>
              <p:ext uri="{D42A27DB-BD31-4B8C-83A1-F6EECF244321}">
                <p14:modId xmlns:p14="http://schemas.microsoft.com/office/powerpoint/2010/main" val="3740861549"/>
              </p:ext>
            </p:extLst>
          </p:nvPr>
        </p:nvGraphicFramePr>
        <p:xfrm>
          <a:off x="2137609" y="4808050"/>
          <a:ext cx="8138784" cy="834763"/>
        </p:xfrm>
        <a:graphic>
          <a:graphicData uri="http://schemas.openxmlformats.org/drawingml/2006/table">
            <a:tbl>
              <a:tblPr firstRow="1" firstCol="1"/>
              <a:tblGrid>
                <a:gridCol w="4069392">
                  <a:extLst>
                    <a:ext uri="{9D8B030D-6E8A-4147-A177-3AD203B41FA5}">
                      <a16:colId xmlns:a16="http://schemas.microsoft.com/office/drawing/2014/main" val="3426750615"/>
                    </a:ext>
                  </a:extLst>
                </a:gridCol>
                <a:gridCol w="4069392">
                  <a:extLst>
                    <a:ext uri="{9D8B030D-6E8A-4147-A177-3AD203B41FA5}">
                      <a16:colId xmlns:a16="http://schemas.microsoft.com/office/drawing/2014/main" val="841996844"/>
                    </a:ext>
                  </a:extLst>
                </a:gridCol>
              </a:tblGrid>
              <a:tr h="270733">
                <a:tc>
                  <a:txBody>
                    <a:bodyPr/>
                    <a:lstStyle/>
                    <a:p>
                      <a:pPr marL="0" marR="0">
                        <a:lnSpc>
                          <a:spcPct val="107000"/>
                        </a:lnSpc>
                        <a:spcBef>
                          <a:spcPts val="0"/>
                        </a:spcBef>
                        <a:spcAft>
                          <a:spcPts val="0"/>
                        </a:spcAft>
                      </a:pPr>
                      <a:r>
                        <a:rPr lang="en-US" sz="1200" b="1">
                          <a:solidFill>
                            <a:srgbClr val="FFFFFF"/>
                          </a:solidFill>
                          <a:effectLst/>
                          <a:highlight>
                            <a:srgbClr val="4F81BD"/>
                          </a:highlight>
                          <a:latin typeface="Times New Roman" panose="02020603050405020304" pitchFamily="18" charset="0"/>
                          <a:ea typeface="Times New Roman" panose="02020603050405020304" pitchFamily="18" charset="0"/>
                          <a:cs typeface="Times New Roman" panose="02020603050405020304" pitchFamily="18" charset="0"/>
                        </a:rPr>
                        <a:t>IsSign Models</a:t>
                      </a:r>
                      <a:endParaRPr lang="en-US" sz="1100">
                        <a:effectLst/>
                        <a:highlight>
                          <a:srgbClr val="4F81BD"/>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4F81BD"/>
                      </a:solidFill>
                      <a:prstDash val="solid"/>
                      <a:round/>
                      <a:headEnd type="none" w="med" len="med"/>
                      <a:tailEnd type="none" w="med" len="med"/>
                    </a:lnL>
                    <a:lnR>
                      <a:noFill/>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4F81BD"/>
                    </a:solidFill>
                  </a:tcPr>
                </a:tc>
                <a:tc>
                  <a:txBody>
                    <a:bodyPr/>
                    <a:lstStyle/>
                    <a:p>
                      <a:pPr marL="0" marR="0">
                        <a:lnSpc>
                          <a:spcPct val="107000"/>
                        </a:lnSpc>
                        <a:spcBef>
                          <a:spcPts val="0"/>
                        </a:spcBef>
                        <a:spcAft>
                          <a:spcPts val="0"/>
                        </a:spcAft>
                      </a:pPr>
                      <a:r>
                        <a:rPr lang="en-US" sz="1200" b="1">
                          <a:solidFill>
                            <a:srgbClr val="FFFFFF"/>
                          </a:solidFill>
                          <a:effectLst/>
                          <a:highlight>
                            <a:srgbClr val="4F81BD"/>
                          </a:highlight>
                          <a:latin typeface="Times New Roman" panose="02020603050405020304" pitchFamily="18" charset="0"/>
                          <a:ea typeface="Times New Roman" panose="02020603050405020304" pitchFamily="18" charset="0"/>
                          <a:cs typeface="Times New Roman" panose="02020603050405020304" pitchFamily="18" charset="0"/>
                        </a:rPr>
                        <a:t>Accuracy</a:t>
                      </a:r>
                      <a:endParaRPr lang="en-US" sz="1100">
                        <a:effectLst/>
                        <a:highlight>
                          <a:srgbClr val="4F81BD"/>
                        </a:highligh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4F81BD"/>
                    </a:solidFill>
                  </a:tcPr>
                </a:tc>
                <a:extLst>
                  <a:ext uri="{0D108BD9-81ED-4DB2-BD59-A6C34878D82A}">
                    <a16:rowId xmlns:a16="http://schemas.microsoft.com/office/drawing/2014/main" val="376357480"/>
                  </a:ext>
                </a:extLst>
              </a:tr>
              <a:tr h="282015">
                <a:tc>
                  <a:txBody>
                    <a:bodyPr/>
                    <a:lstStyle/>
                    <a:p>
                      <a:pPr marL="0" marR="0">
                        <a:lnSpc>
                          <a:spcPct val="115000"/>
                        </a:lnSpc>
                        <a:spcBef>
                          <a:spcPts val="0"/>
                        </a:spcBef>
                        <a:spcAft>
                          <a:spcPts val="0"/>
                        </a:spcAft>
                      </a:pPr>
                      <a:r>
                        <a:rPr lang="en-US" sz="1200" b="1">
                          <a:effectLst/>
                          <a:latin typeface="Times New Roman" panose="02020603050405020304" pitchFamily="18" charset="0"/>
                          <a:ea typeface="Times New Roman" panose="02020603050405020304" pitchFamily="18" charset="0"/>
                          <a:cs typeface="Times New Roman" panose="02020603050405020304" pitchFamily="18" charset="0"/>
                        </a:rPr>
                        <a:t>Multilevel Perceptron </a:t>
                      </a:r>
                      <a:endParaRPr lang="en-US" sz="1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95B3D7"/>
                      </a:solidFill>
                      <a:prstDash val="solid"/>
                      <a:round/>
                      <a:headEnd type="none" w="med" len="med"/>
                      <a:tailEnd type="none" w="med" len="med"/>
                    </a:lnL>
                    <a:lnR w="12700" cap="flat" cmpd="sng" algn="ctr">
                      <a:solidFill>
                        <a:srgbClr val="95B3D7"/>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95B3D7"/>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100%</a:t>
                      </a:r>
                      <a:endParaRPr lang="en-US" sz="1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95B3D7"/>
                      </a:solidFill>
                      <a:prstDash val="solid"/>
                      <a:round/>
                      <a:headEnd type="none" w="med" len="med"/>
                      <a:tailEnd type="none" w="med" len="med"/>
                    </a:lnL>
                    <a:lnR w="12700" cap="flat" cmpd="sng" algn="ctr">
                      <a:solidFill>
                        <a:srgbClr val="95B3D7"/>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95B3D7"/>
                      </a:solidFill>
                      <a:prstDash val="solid"/>
                      <a:round/>
                      <a:headEnd type="none" w="med" len="med"/>
                      <a:tailEnd type="none" w="med" len="med"/>
                    </a:lnB>
                    <a:noFill/>
                  </a:tcPr>
                </a:tc>
                <a:extLst>
                  <a:ext uri="{0D108BD9-81ED-4DB2-BD59-A6C34878D82A}">
                    <a16:rowId xmlns:a16="http://schemas.microsoft.com/office/drawing/2014/main" val="1082209524"/>
                  </a:ext>
                </a:extLst>
              </a:tr>
              <a:tr h="282015">
                <a:tc>
                  <a:txBody>
                    <a:bodyPr/>
                    <a:lstStyle/>
                    <a:p>
                      <a:pPr marL="0" marR="0">
                        <a:lnSpc>
                          <a:spcPct val="115000"/>
                        </a:lnSpc>
                        <a:spcBef>
                          <a:spcPts val="0"/>
                        </a:spcBef>
                        <a:spcAft>
                          <a:spcPts val="0"/>
                        </a:spcAft>
                      </a:pPr>
                      <a:r>
                        <a:rPr lang="en-US" sz="1200" b="1">
                          <a:effectLst/>
                          <a:latin typeface="Times New Roman" panose="02020603050405020304" pitchFamily="18" charset="0"/>
                          <a:ea typeface="Times New Roman" panose="02020603050405020304" pitchFamily="18" charset="0"/>
                          <a:cs typeface="Times New Roman" panose="02020603050405020304" pitchFamily="18" charset="0"/>
                        </a:rPr>
                        <a:t>Decision Tree</a:t>
                      </a:r>
                      <a:endParaRPr lang="en-US" sz="1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95B3D7"/>
                      </a:solidFill>
                      <a:prstDash val="solid"/>
                      <a:round/>
                      <a:headEnd type="none" w="med" len="med"/>
                      <a:tailEnd type="none" w="med" len="med"/>
                    </a:lnL>
                    <a:lnR w="12700" cap="flat" cmpd="sng" algn="ctr">
                      <a:solidFill>
                        <a:srgbClr val="95B3D7"/>
                      </a:solidFill>
                      <a:prstDash val="solid"/>
                      <a:round/>
                      <a:headEnd type="none" w="med" len="med"/>
                      <a:tailEnd type="none" w="med" len="med"/>
                    </a:lnR>
                    <a:lnT w="12700" cap="flat" cmpd="sng" algn="ctr">
                      <a:solidFill>
                        <a:srgbClr val="95B3D7"/>
                      </a:solidFill>
                      <a:prstDash val="solid"/>
                      <a:round/>
                      <a:headEnd type="none" w="med" len="med"/>
                      <a:tailEnd type="none" w="med" len="med"/>
                    </a:lnT>
                    <a:lnB w="12700" cap="flat" cmpd="sng" algn="ctr">
                      <a:solidFill>
                        <a:srgbClr val="95B3D7"/>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100%</a:t>
                      </a:r>
                      <a:endParaRPr lang="en-US" sz="1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95B3D7"/>
                      </a:solidFill>
                      <a:prstDash val="solid"/>
                      <a:round/>
                      <a:headEnd type="none" w="med" len="med"/>
                      <a:tailEnd type="none" w="med" len="med"/>
                    </a:lnL>
                    <a:lnR w="12700" cap="flat" cmpd="sng" algn="ctr">
                      <a:solidFill>
                        <a:srgbClr val="95B3D7"/>
                      </a:solidFill>
                      <a:prstDash val="solid"/>
                      <a:round/>
                      <a:headEnd type="none" w="med" len="med"/>
                      <a:tailEnd type="none" w="med" len="med"/>
                    </a:lnR>
                    <a:lnT w="12700" cap="flat" cmpd="sng" algn="ctr">
                      <a:solidFill>
                        <a:srgbClr val="95B3D7"/>
                      </a:solidFill>
                      <a:prstDash val="solid"/>
                      <a:round/>
                      <a:headEnd type="none" w="med" len="med"/>
                      <a:tailEnd type="none" w="med" len="med"/>
                    </a:lnT>
                    <a:lnB w="12700" cap="flat" cmpd="sng" algn="ctr">
                      <a:solidFill>
                        <a:srgbClr val="95B3D7"/>
                      </a:solidFill>
                      <a:prstDash val="solid"/>
                      <a:round/>
                      <a:headEnd type="none" w="med" len="med"/>
                      <a:tailEnd type="none" w="med" len="med"/>
                    </a:lnB>
                    <a:noFill/>
                  </a:tcPr>
                </a:tc>
                <a:extLst>
                  <a:ext uri="{0D108BD9-81ED-4DB2-BD59-A6C34878D82A}">
                    <a16:rowId xmlns:a16="http://schemas.microsoft.com/office/drawing/2014/main" val="940943561"/>
                  </a:ext>
                </a:extLst>
              </a:tr>
            </a:tbl>
          </a:graphicData>
        </a:graphic>
      </p:graphicFrame>
    </p:spTree>
    <p:extLst>
      <p:ext uri="{BB962C8B-B14F-4D97-AF65-F5344CB8AC3E}">
        <p14:creationId xmlns:p14="http://schemas.microsoft.com/office/powerpoint/2010/main" val="10950438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3240EB-25EA-7F93-85EF-18E44D24BA86}"/>
              </a:ext>
            </a:extLst>
          </p:cNvPr>
          <p:cNvSpPr>
            <a:spLocks noGrp="1"/>
          </p:cNvSpPr>
          <p:nvPr>
            <p:ph type="sldNum" sz="quarter" idx="10"/>
          </p:nvPr>
        </p:nvSpPr>
        <p:spPr/>
        <p:txBody>
          <a:bodyPr/>
          <a:lstStyle/>
          <a:p>
            <a:fld id="{F343A32A-436A-8143-8894-653E98457856}" type="slidenum">
              <a:rPr lang="en-US" smtClean="0"/>
              <a:pPr/>
              <a:t>28</a:t>
            </a:fld>
            <a:endParaRPr lang="en-US"/>
          </a:p>
        </p:txBody>
      </p:sp>
      <p:sp>
        <p:nvSpPr>
          <p:cNvPr id="3" name="Title 2">
            <a:extLst>
              <a:ext uri="{FF2B5EF4-FFF2-40B4-BE49-F238E27FC236}">
                <a16:creationId xmlns:a16="http://schemas.microsoft.com/office/drawing/2014/main" id="{06CDAD7D-D3AE-18F2-D1A4-146256B006A1}"/>
              </a:ext>
            </a:extLst>
          </p:cNvPr>
          <p:cNvSpPr>
            <a:spLocks noGrp="1"/>
          </p:cNvSpPr>
          <p:nvPr>
            <p:ph type="title"/>
          </p:nvPr>
        </p:nvSpPr>
        <p:spPr>
          <a:xfrm>
            <a:off x="457200" y="253938"/>
            <a:ext cx="11734800" cy="632988"/>
          </a:xfrm>
        </p:spPr>
        <p:txBody>
          <a:bodyPr/>
          <a:lstStyle/>
          <a:p>
            <a:r>
              <a:rPr lang="en-US" dirty="0"/>
              <a:t>Sign-Vision: An Image Classification System for ASL</a:t>
            </a:r>
          </a:p>
        </p:txBody>
      </p:sp>
      <p:sp>
        <p:nvSpPr>
          <p:cNvPr id="4" name="Content Placeholder 3">
            <a:extLst>
              <a:ext uri="{FF2B5EF4-FFF2-40B4-BE49-F238E27FC236}">
                <a16:creationId xmlns:a16="http://schemas.microsoft.com/office/drawing/2014/main" id="{404F25D9-4EB6-4287-28BA-F8A5CEFD746D}"/>
              </a:ext>
            </a:extLst>
          </p:cNvPr>
          <p:cNvSpPr>
            <a:spLocks noGrp="1"/>
          </p:cNvSpPr>
          <p:nvPr>
            <p:ph sz="quarter" idx="16"/>
          </p:nvPr>
        </p:nvSpPr>
        <p:spPr/>
        <p:txBody>
          <a:bodyPr/>
          <a:lstStyle/>
          <a:p>
            <a:r>
              <a:rPr lang="en-US" dirty="0"/>
              <a:t>IST707: Applied Machine Learning</a:t>
            </a:r>
          </a:p>
          <a:p>
            <a:endParaRPr lang="en-US" dirty="0"/>
          </a:p>
        </p:txBody>
      </p:sp>
      <p:sp>
        <p:nvSpPr>
          <p:cNvPr id="5" name="Text Placeholder 4">
            <a:extLst>
              <a:ext uri="{FF2B5EF4-FFF2-40B4-BE49-F238E27FC236}">
                <a16:creationId xmlns:a16="http://schemas.microsoft.com/office/drawing/2014/main" id="{D4E685C5-18E0-298D-54D1-32D9CC305A93}"/>
              </a:ext>
            </a:extLst>
          </p:cNvPr>
          <p:cNvSpPr>
            <a:spLocks noGrp="1"/>
          </p:cNvSpPr>
          <p:nvPr>
            <p:ph type="body" sz="quarter" idx="17"/>
          </p:nvPr>
        </p:nvSpPr>
        <p:spPr>
          <a:xfrm>
            <a:off x="457200" y="1640706"/>
            <a:ext cx="10438818" cy="3781324"/>
          </a:xfrm>
        </p:spPr>
        <p:txBody>
          <a:bodyPr/>
          <a:lstStyle/>
          <a:p>
            <a:pPr marL="0" marR="0" lvl="0" indent="0" algn="l" defTabSz="914400" rtl="0" eaLnBrk="1" fontAlgn="auto" latinLnBrk="0" hangingPunct="1">
              <a:lnSpc>
                <a:spcPct val="107000"/>
              </a:lnSpc>
              <a:spcBef>
                <a:spcPts val="0"/>
              </a:spcBef>
              <a:spcAft>
                <a:spcPts val="800"/>
              </a:spcAft>
              <a:buClr>
                <a:srgbClr val="E48312"/>
              </a:buClr>
              <a:buSzPct val="100000"/>
              <a:buFont typeface="Calibri" panose="020F0502020204030204" pitchFamily="34" charset="0"/>
              <a:buNone/>
              <a:tabLst/>
              <a:defRPr/>
            </a:pPr>
            <a:r>
              <a:rPr lang="en-US" sz="1800" dirty="0">
                <a:latin typeface="+mn-lt"/>
              </a:rPr>
              <a:t>Conclusion:</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latin typeface="+mn-lt"/>
              </a:rPr>
              <a:t>After building and testing multiple image classification models, we found that the ResNet50V2 model worked best when classifying sign language images.</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latin typeface="+mn-lt"/>
              </a:rPr>
              <a:t>The Multilayer Perceptron model performed better for binary classification of sign language images versus non-sign language images. </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latin typeface="+mn-lt"/>
              </a:rPr>
              <a:t>Our system showed promising results and can be used in a variety of applications, such as developing sign language translation tools, enhancing accessibility in public spaces, and aiding in sign language education. The use of multiple models and binary classification has proven to be an effective approach for improving the accuracy and precision of our system. </a:t>
            </a:r>
          </a:p>
        </p:txBody>
      </p:sp>
      <p:sp>
        <p:nvSpPr>
          <p:cNvPr id="6" name="Text Placeholder 5">
            <a:extLst>
              <a:ext uri="{FF2B5EF4-FFF2-40B4-BE49-F238E27FC236}">
                <a16:creationId xmlns:a16="http://schemas.microsoft.com/office/drawing/2014/main" id="{C11407BB-46F0-F059-07C0-7A932BA51B69}"/>
              </a:ext>
            </a:extLst>
          </p:cNvPr>
          <p:cNvSpPr>
            <a:spLocks noGrp="1"/>
          </p:cNvSpPr>
          <p:nvPr>
            <p:ph type="body" sz="quarter" idx="18"/>
          </p:nvPr>
        </p:nvSpPr>
        <p:spPr/>
        <p:txBody>
          <a:bodyPr/>
          <a:lstStyle/>
          <a:p>
            <a:r>
              <a:rPr lang="en-US" dirty="0"/>
              <a:t>School of Information Studies</a:t>
            </a:r>
          </a:p>
        </p:txBody>
      </p:sp>
    </p:spTree>
    <p:extLst>
      <p:ext uri="{BB962C8B-B14F-4D97-AF65-F5344CB8AC3E}">
        <p14:creationId xmlns:p14="http://schemas.microsoft.com/office/powerpoint/2010/main" val="100321083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3240EB-25EA-7F93-85EF-18E44D24BA86}"/>
              </a:ext>
            </a:extLst>
          </p:cNvPr>
          <p:cNvSpPr>
            <a:spLocks noGrp="1"/>
          </p:cNvSpPr>
          <p:nvPr>
            <p:ph type="sldNum" sz="quarter" idx="10"/>
          </p:nvPr>
        </p:nvSpPr>
        <p:spPr/>
        <p:txBody>
          <a:bodyPr/>
          <a:lstStyle/>
          <a:p>
            <a:fld id="{F343A32A-436A-8143-8894-653E98457856}" type="slidenum">
              <a:rPr lang="en-US" smtClean="0"/>
              <a:pPr/>
              <a:t>29</a:t>
            </a:fld>
            <a:endParaRPr lang="en-US"/>
          </a:p>
        </p:txBody>
      </p:sp>
      <p:sp>
        <p:nvSpPr>
          <p:cNvPr id="3" name="Title 2">
            <a:extLst>
              <a:ext uri="{FF2B5EF4-FFF2-40B4-BE49-F238E27FC236}">
                <a16:creationId xmlns:a16="http://schemas.microsoft.com/office/drawing/2014/main" id="{06CDAD7D-D3AE-18F2-D1A4-146256B006A1}"/>
              </a:ext>
            </a:extLst>
          </p:cNvPr>
          <p:cNvSpPr>
            <a:spLocks noGrp="1"/>
          </p:cNvSpPr>
          <p:nvPr>
            <p:ph type="title"/>
          </p:nvPr>
        </p:nvSpPr>
        <p:spPr>
          <a:xfrm>
            <a:off x="457200" y="253938"/>
            <a:ext cx="11734800" cy="632988"/>
          </a:xfrm>
        </p:spPr>
        <p:txBody>
          <a:bodyPr/>
          <a:lstStyle/>
          <a:p>
            <a:r>
              <a:rPr lang="en-US" dirty="0"/>
              <a:t>Neural Artistry: A Journey through Style Transfer</a:t>
            </a:r>
          </a:p>
        </p:txBody>
      </p:sp>
      <p:sp>
        <p:nvSpPr>
          <p:cNvPr id="4" name="Content Placeholder 3">
            <a:extLst>
              <a:ext uri="{FF2B5EF4-FFF2-40B4-BE49-F238E27FC236}">
                <a16:creationId xmlns:a16="http://schemas.microsoft.com/office/drawing/2014/main" id="{404F25D9-4EB6-4287-28BA-F8A5CEFD746D}"/>
              </a:ext>
            </a:extLst>
          </p:cNvPr>
          <p:cNvSpPr>
            <a:spLocks noGrp="1"/>
          </p:cNvSpPr>
          <p:nvPr>
            <p:ph sz="quarter" idx="16"/>
          </p:nvPr>
        </p:nvSpPr>
        <p:spPr/>
        <p:txBody>
          <a:bodyPr/>
          <a:lstStyle/>
          <a:p>
            <a:r>
              <a:rPr lang="en-US" dirty="0"/>
              <a:t>IST 691: Deep Learning in Practice </a:t>
            </a:r>
          </a:p>
        </p:txBody>
      </p:sp>
      <p:sp>
        <p:nvSpPr>
          <p:cNvPr id="5" name="Text Placeholder 4">
            <a:extLst>
              <a:ext uri="{FF2B5EF4-FFF2-40B4-BE49-F238E27FC236}">
                <a16:creationId xmlns:a16="http://schemas.microsoft.com/office/drawing/2014/main" id="{D4E685C5-18E0-298D-54D1-32D9CC305A93}"/>
              </a:ext>
            </a:extLst>
          </p:cNvPr>
          <p:cNvSpPr>
            <a:spLocks noGrp="1"/>
          </p:cNvSpPr>
          <p:nvPr>
            <p:ph type="body" sz="quarter" idx="17"/>
          </p:nvPr>
        </p:nvSpPr>
        <p:spPr>
          <a:xfrm>
            <a:off x="457200" y="1640706"/>
            <a:ext cx="5510463" cy="3781324"/>
          </a:xfrm>
        </p:spPr>
        <p:txBody>
          <a:bodyPr/>
          <a:lstStyle/>
          <a:p>
            <a:pPr marL="0" marR="0" lvl="0" indent="0" algn="l" defTabSz="914400" rtl="0" eaLnBrk="1" fontAlgn="auto" latinLnBrk="0" hangingPunct="1">
              <a:lnSpc>
                <a:spcPct val="107000"/>
              </a:lnSpc>
              <a:spcBef>
                <a:spcPts val="0"/>
              </a:spcBef>
              <a:spcAft>
                <a:spcPts val="800"/>
              </a:spcAft>
              <a:buClr>
                <a:srgbClr val="E48312"/>
              </a:buClr>
              <a:buSzPct val="100000"/>
              <a:buFont typeface="Calibri" panose="020F0502020204030204" pitchFamily="34" charset="0"/>
              <a:buNone/>
              <a:tabLst/>
              <a:defRPr/>
            </a:pPr>
            <a:r>
              <a:rPr lang="en-US" sz="1800" dirty="0">
                <a:latin typeface="+mn-lt"/>
              </a:rPr>
              <a:t>Project Overview:</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b="1" dirty="0">
                <a:latin typeface="+mn-lt"/>
              </a:rPr>
              <a:t>Neural Style Transfer </a:t>
            </a:r>
            <a:r>
              <a:rPr lang="en-US" sz="1800" dirty="0">
                <a:latin typeface="+mn-lt"/>
              </a:rPr>
              <a:t>is the technique to leverage deep neural networks to analyze and blend a content image and a style image​</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b="1" dirty="0">
                <a:latin typeface="+mn-lt"/>
              </a:rPr>
              <a:t>Content Image </a:t>
            </a:r>
            <a:r>
              <a:rPr lang="en-US" sz="1800" dirty="0">
                <a:latin typeface="+mn-lt"/>
              </a:rPr>
              <a:t>– Subject image​</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b="1" dirty="0">
                <a:latin typeface="+mn-lt"/>
              </a:rPr>
              <a:t>Style Image </a:t>
            </a:r>
            <a:r>
              <a:rPr lang="en-US" sz="1800" dirty="0">
                <a:latin typeface="+mn-lt"/>
              </a:rPr>
              <a:t>– Image contributing artistic style ​</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b="1" dirty="0">
                <a:latin typeface="+mn-lt"/>
              </a:rPr>
              <a:t>Objective</a:t>
            </a:r>
            <a:r>
              <a:rPr lang="en-US" sz="1800" dirty="0">
                <a:latin typeface="+mn-lt"/>
              </a:rPr>
              <a:t> – Create a script to run NST experiments and study factors that drive style transfer​</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b="1" dirty="0">
                <a:latin typeface="+mn-lt"/>
              </a:rPr>
              <a:t>Applications</a:t>
            </a:r>
            <a:r>
              <a:rPr lang="en-US" sz="1800" dirty="0">
                <a:latin typeface="+mn-lt"/>
              </a:rPr>
              <a:t> - Snapchat/Instagram filters, apps like Prisma​</a:t>
            </a:r>
          </a:p>
        </p:txBody>
      </p:sp>
      <p:sp>
        <p:nvSpPr>
          <p:cNvPr id="6" name="Text Placeholder 5">
            <a:extLst>
              <a:ext uri="{FF2B5EF4-FFF2-40B4-BE49-F238E27FC236}">
                <a16:creationId xmlns:a16="http://schemas.microsoft.com/office/drawing/2014/main" id="{C11407BB-46F0-F059-07C0-7A932BA51B69}"/>
              </a:ext>
            </a:extLst>
          </p:cNvPr>
          <p:cNvSpPr>
            <a:spLocks noGrp="1"/>
          </p:cNvSpPr>
          <p:nvPr>
            <p:ph type="body" sz="quarter" idx="18"/>
          </p:nvPr>
        </p:nvSpPr>
        <p:spPr/>
        <p:txBody>
          <a:bodyPr/>
          <a:lstStyle/>
          <a:p>
            <a:r>
              <a:rPr lang="en-US" dirty="0"/>
              <a:t>School of Information Studies</a:t>
            </a:r>
          </a:p>
        </p:txBody>
      </p:sp>
      <p:grpSp>
        <p:nvGrpSpPr>
          <p:cNvPr id="13" name="Group 12">
            <a:extLst>
              <a:ext uri="{FF2B5EF4-FFF2-40B4-BE49-F238E27FC236}">
                <a16:creationId xmlns:a16="http://schemas.microsoft.com/office/drawing/2014/main" id="{0044F083-CE79-4B23-57AE-E92D8F5947D1}"/>
              </a:ext>
            </a:extLst>
          </p:cNvPr>
          <p:cNvGrpSpPr/>
          <p:nvPr/>
        </p:nvGrpSpPr>
        <p:grpSpPr>
          <a:xfrm>
            <a:off x="7209180" y="1232824"/>
            <a:ext cx="4106229" cy="4753995"/>
            <a:chOff x="6591833" y="649099"/>
            <a:chExt cx="5127201" cy="5936027"/>
          </a:xfrm>
        </p:grpSpPr>
        <p:cxnSp>
          <p:nvCxnSpPr>
            <p:cNvPr id="14" name="Straight Connector 13">
              <a:extLst>
                <a:ext uri="{FF2B5EF4-FFF2-40B4-BE49-F238E27FC236}">
                  <a16:creationId xmlns:a16="http://schemas.microsoft.com/office/drawing/2014/main" id="{77CD8335-DF86-3E83-4B3A-44E82AFAC412}"/>
                </a:ext>
              </a:extLst>
            </p:cNvPr>
            <p:cNvCxnSpPr>
              <a:cxnSpLocks/>
              <a:stCxn id="17" idx="2"/>
            </p:cNvCxnSpPr>
            <p:nvPr/>
          </p:nvCxnSpPr>
          <p:spPr>
            <a:xfrm flipH="1">
              <a:off x="9229447" y="2289363"/>
              <a:ext cx="1356098" cy="700830"/>
            </a:xfrm>
            <a:prstGeom prst="line">
              <a:avLst/>
            </a:prstGeom>
          </p:spPr>
          <p:style>
            <a:lnRef idx="1">
              <a:schemeClr val="dk1"/>
            </a:lnRef>
            <a:fillRef idx="0">
              <a:schemeClr val="dk1"/>
            </a:fillRef>
            <a:effectRef idx="0">
              <a:schemeClr val="dk1"/>
            </a:effectRef>
            <a:fontRef idx="minor">
              <a:schemeClr val="tx1"/>
            </a:fontRef>
          </p:style>
        </p:cxnSp>
        <p:grpSp>
          <p:nvGrpSpPr>
            <p:cNvPr id="15" name="Group 14">
              <a:extLst>
                <a:ext uri="{FF2B5EF4-FFF2-40B4-BE49-F238E27FC236}">
                  <a16:creationId xmlns:a16="http://schemas.microsoft.com/office/drawing/2014/main" id="{BA213F3F-E3F6-1577-D947-0A9E7C4C6A28}"/>
                </a:ext>
              </a:extLst>
            </p:cNvPr>
            <p:cNvGrpSpPr/>
            <p:nvPr/>
          </p:nvGrpSpPr>
          <p:grpSpPr>
            <a:xfrm>
              <a:off x="6591833" y="649099"/>
              <a:ext cx="5127201" cy="5936027"/>
              <a:chOff x="6591833" y="649099"/>
              <a:chExt cx="5127201" cy="5936027"/>
            </a:xfrm>
          </p:grpSpPr>
          <p:pic>
            <p:nvPicPr>
              <p:cNvPr id="16" name="Picture 15" descr="A bridge over water with trees around it&#10;&#10;Description automatically generated">
                <a:extLst>
                  <a:ext uri="{FF2B5EF4-FFF2-40B4-BE49-F238E27FC236}">
                    <a16:creationId xmlns:a16="http://schemas.microsoft.com/office/drawing/2014/main" id="{BFD99C5B-81F7-9223-50CA-B40E2C2375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1833" y="649099"/>
                <a:ext cx="2460396" cy="1640264"/>
              </a:xfrm>
              <a:prstGeom prst="rect">
                <a:avLst/>
              </a:prstGeom>
            </p:spPr>
          </p:pic>
          <p:pic>
            <p:nvPicPr>
              <p:cNvPr id="17" name="Picture 16" descr="A painting of a pool table&#10;&#10;Description automatically generated">
                <a:extLst>
                  <a:ext uri="{FF2B5EF4-FFF2-40B4-BE49-F238E27FC236}">
                    <a16:creationId xmlns:a16="http://schemas.microsoft.com/office/drawing/2014/main" id="{FC84032E-CDB4-C140-391B-325FEB0E30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2056" y="649099"/>
                <a:ext cx="2266978" cy="1640264"/>
              </a:xfrm>
              <a:prstGeom prst="rect">
                <a:avLst/>
              </a:prstGeom>
            </p:spPr>
          </p:pic>
          <p:cxnSp>
            <p:nvCxnSpPr>
              <p:cNvPr id="18" name="Straight Connector 17">
                <a:extLst>
                  <a:ext uri="{FF2B5EF4-FFF2-40B4-BE49-F238E27FC236}">
                    <a16:creationId xmlns:a16="http://schemas.microsoft.com/office/drawing/2014/main" id="{EAC9066D-05E0-151B-D09A-6120AFEDAD77}"/>
                  </a:ext>
                </a:extLst>
              </p:cNvPr>
              <p:cNvCxnSpPr>
                <a:cxnSpLocks/>
                <a:stCxn id="16" idx="2"/>
              </p:cNvCxnSpPr>
              <p:nvPr/>
            </p:nvCxnSpPr>
            <p:spPr>
              <a:xfrm>
                <a:off x="7822031" y="2289363"/>
                <a:ext cx="1407416" cy="70083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EB21D8DA-DDAA-C8F3-9E3A-150118AAB269}"/>
                  </a:ext>
                </a:extLst>
              </p:cNvPr>
              <p:cNvCxnSpPr/>
              <p:nvPr/>
            </p:nvCxnSpPr>
            <p:spPr>
              <a:xfrm>
                <a:off x="9229447" y="2990193"/>
                <a:ext cx="0" cy="9459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825D7759-DF05-7EFA-9898-B0ADE8DC95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4087" y="4017979"/>
                <a:ext cx="3850720" cy="2567147"/>
              </a:xfrm>
              <a:prstGeom prst="rect">
                <a:avLst/>
              </a:prstGeom>
            </p:spPr>
          </p:pic>
        </p:grpSp>
      </p:grpSp>
    </p:spTree>
    <p:extLst>
      <p:ext uri="{BB962C8B-B14F-4D97-AF65-F5344CB8AC3E}">
        <p14:creationId xmlns:p14="http://schemas.microsoft.com/office/powerpoint/2010/main" val="418676280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3D36A5-CB25-BD9B-26AA-DA4E4EC30712}"/>
              </a:ext>
            </a:extLst>
          </p:cNvPr>
          <p:cNvSpPr>
            <a:spLocks noGrp="1"/>
          </p:cNvSpPr>
          <p:nvPr>
            <p:ph type="sldNum" sz="quarter" idx="10"/>
          </p:nvPr>
        </p:nvSpPr>
        <p:spPr/>
        <p:txBody>
          <a:bodyPr/>
          <a:lstStyle/>
          <a:p>
            <a:fld id="{F343A32A-436A-8143-8894-653E98457856}" type="slidenum">
              <a:rPr lang="en-US" smtClean="0"/>
              <a:pPr/>
              <a:t>3</a:t>
            </a:fld>
            <a:endParaRPr lang="en-US"/>
          </a:p>
        </p:txBody>
      </p:sp>
      <p:sp>
        <p:nvSpPr>
          <p:cNvPr id="3" name="Title 2">
            <a:extLst>
              <a:ext uri="{FF2B5EF4-FFF2-40B4-BE49-F238E27FC236}">
                <a16:creationId xmlns:a16="http://schemas.microsoft.com/office/drawing/2014/main" id="{91645B5E-4398-A8DA-BAF3-056B9FDE167F}"/>
              </a:ext>
            </a:extLst>
          </p:cNvPr>
          <p:cNvSpPr>
            <a:spLocks noGrp="1"/>
          </p:cNvSpPr>
          <p:nvPr>
            <p:ph type="title"/>
          </p:nvPr>
        </p:nvSpPr>
        <p:spPr>
          <a:xfrm>
            <a:off x="410497" y="736089"/>
            <a:ext cx="11174361" cy="547240"/>
          </a:xfrm>
        </p:spPr>
        <p:txBody>
          <a:bodyPr/>
          <a:lstStyle/>
          <a:p>
            <a:r>
              <a:rPr lang="en-US" sz="2400" b="1" dirty="0">
                <a:latin typeface="Georgia" panose="02040502050405020303" pitchFamily="18" charset="0"/>
              </a:rPr>
              <a:t>The Applied Data Science Program has seven Learning Objectives:</a:t>
            </a:r>
          </a:p>
        </p:txBody>
      </p:sp>
      <p:sp>
        <p:nvSpPr>
          <p:cNvPr id="4" name="Text Placeholder 3">
            <a:extLst>
              <a:ext uri="{FF2B5EF4-FFF2-40B4-BE49-F238E27FC236}">
                <a16:creationId xmlns:a16="http://schemas.microsoft.com/office/drawing/2014/main" id="{9CC2B64E-FD21-934B-1546-22E3C4C409AE}"/>
              </a:ext>
            </a:extLst>
          </p:cNvPr>
          <p:cNvSpPr>
            <a:spLocks noGrp="1"/>
          </p:cNvSpPr>
          <p:nvPr>
            <p:ph type="body" sz="quarter" idx="15"/>
          </p:nvPr>
        </p:nvSpPr>
        <p:spPr/>
        <p:txBody>
          <a:bodyPr/>
          <a:lstStyle/>
          <a:p>
            <a:r>
              <a:rPr lang="en-US" dirty="0"/>
              <a:t>School of Information Studies</a:t>
            </a:r>
          </a:p>
        </p:txBody>
      </p:sp>
      <p:sp>
        <p:nvSpPr>
          <p:cNvPr id="5" name="TextBox 4">
            <a:extLst>
              <a:ext uri="{FF2B5EF4-FFF2-40B4-BE49-F238E27FC236}">
                <a16:creationId xmlns:a16="http://schemas.microsoft.com/office/drawing/2014/main" id="{EEAA40B3-33CB-E6E6-8339-A6A358084211}"/>
              </a:ext>
            </a:extLst>
          </p:cNvPr>
          <p:cNvSpPr txBox="1"/>
          <p:nvPr/>
        </p:nvSpPr>
        <p:spPr>
          <a:xfrm>
            <a:off x="707923" y="1327355"/>
            <a:ext cx="10628671" cy="4247317"/>
          </a:xfrm>
          <a:prstGeom prst="rect">
            <a:avLst/>
          </a:prstGeom>
          <a:noFill/>
        </p:spPr>
        <p:txBody>
          <a:bodyPr wrap="square" rtlCol="0">
            <a:spAutoFit/>
          </a:bodyPr>
          <a:lstStyle/>
          <a:p>
            <a:pPr marL="457200" indent="-457200">
              <a:spcBef>
                <a:spcPct val="0"/>
              </a:spcBef>
              <a:spcAft>
                <a:spcPts val="600"/>
              </a:spcAft>
              <a:buFont typeface="+mj-lt"/>
              <a:buAutoNum type="arabicPeriod"/>
            </a:pPr>
            <a:r>
              <a:rPr lang="en-US" sz="2400" dirty="0">
                <a:solidFill>
                  <a:schemeClr val="bg1"/>
                </a:solidFill>
                <a:latin typeface="Georgia" panose="02040502050405020303" pitchFamily="18" charset="0"/>
              </a:rPr>
              <a:t>Describe a broad overview of the major practice areas in data science.</a:t>
            </a:r>
          </a:p>
          <a:p>
            <a:pPr marL="457200" indent="-457200">
              <a:spcBef>
                <a:spcPct val="0"/>
              </a:spcBef>
              <a:spcAft>
                <a:spcPts val="600"/>
              </a:spcAft>
              <a:buFont typeface="+mj-lt"/>
              <a:buAutoNum type="arabicPeriod"/>
            </a:pPr>
            <a:r>
              <a:rPr lang="en-US" sz="2400" dirty="0">
                <a:solidFill>
                  <a:schemeClr val="bg1"/>
                </a:solidFill>
                <a:latin typeface="Georgia" panose="02040502050405020303" pitchFamily="18" charset="0"/>
              </a:rPr>
              <a:t>Collect and organize data.</a:t>
            </a:r>
          </a:p>
          <a:p>
            <a:pPr marL="457200" indent="-457200">
              <a:spcBef>
                <a:spcPct val="0"/>
              </a:spcBef>
              <a:spcAft>
                <a:spcPts val="600"/>
              </a:spcAft>
              <a:buFont typeface="+mj-lt"/>
              <a:buAutoNum type="arabicPeriod"/>
            </a:pPr>
            <a:r>
              <a:rPr lang="en-US" sz="2400" dirty="0">
                <a:solidFill>
                  <a:schemeClr val="bg1"/>
                </a:solidFill>
                <a:latin typeface="Georgia" panose="02040502050405020303" pitchFamily="18" charset="0"/>
              </a:rPr>
              <a:t>Identify patterns in data via visualization, statistical analysis, and data mining.</a:t>
            </a:r>
          </a:p>
          <a:p>
            <a:pPr marL="457200" indent="-457200">
              <a:spcBef>
                <a:spcPct val="0"/>
              </a:spcBef>
              <a:spcAft>
                <a:spcPts val="600"/>
              </a:spcAft>
              <a:buFont typeface="+mj-lt"/>
              <a:buAutoNum type="arabicPeriod"/>
            </a:pPr>
            <a:r>
              <a:rPr lang="en-US" sz="2400" dirty="0">
                <a:solidFill>
                  <a:schemeClr val="bg1"/>
                </a:solidFill>
                <a:latin typeface="Georgia" panose="02040502050405020303" pitchFamily="18" charset="0"/>
              </a:rPr>
              <a:t>Develop alternative strategies based on the data.</a:t>
            </a:r>
          </a:p>
          <a:p>
            <a:pPr marL="457200" indent="-457200">
              <a:spcBef>
                <a:spcPct val="0"/>
              </a:spcBef>
              <a:spcAft>
                <a:spcPts val="600"/>
              </a:spcAft>
              <a:buFont typeface="+mj-lt"/>
              <a:buAutoNum type="arabicPeriod"/>
            </a:pPr>
            <a:r>
              <a:rPr lang="en-US" sz="2400" dirty="0">
                <a:solidFill>
                  <a:schemeClr val="bg1"/>
                </a:solidFill>
                <a:latin typeface="Georgia" panose="02040502050405020303" pitchFamily="18" charset="0"/>
              </a:rPr>
              <a:t>Develop a plan of action to implement the business decisions derived from the analyses.</a:t>
            </a:r>
          </a:p>
          <a:p>
            <a:pPr marL="457200" indent="-457200">
              <a:spcBef>
                <a:spcPct val="0"/>
              </a:spcBef>
              <a:spcAft>
                <a:spcPts val="600"/>
              </a:spcAft>
              <a:buFont typeface="+mj-lt"/>
              <a:buAutoNum type="arabicPeriod"/>
            </a:pPr>
            <a:r>
              <a:rPr lang="en-US" sz="2400" dirty="0">
                <a:solidFill>
                  <a:schemeClr val="bg1"/>
                </a:solidFill>
                <a:latin typeface="Georgia" panose="02040502050405020303" pitchFamily="18" charset="0"/>
              </a:rPr>
              <a:t>Demonstrate communication skills regarding data and its analysis for relevant professionals in their organization.</a:t>
            </a:r>
          </a:p>
          <a:p>
            <a:pPr marL="457200" indent="-457200">
              <a:spcBef>
                <a:spcPct val="0"/>
              </a:spcBef>
              <a:spcAft>
                <a:spcPts val="600"/>
              </a:spcAft>
              <a:buFont typeface="+mj-lt"/>
              <a:buAutoNum type="arabicPeriod"/>
            </a:pPr>
            <a:r>
              <a:rPr lang="en-US" sz="2400" dirty="0">
                <a:solidFill>
                  <a:schemeClr val="bg1"/>
                </a:solidFill>
                <a:latin typeface="Georgia" panose="02040502050405020303" pitchFamily="18" charset="0"/>
              </a:rPr>
              <a:t>Synthesize the ethical dimensions of data science practice</a:t>
            </a:r>
          </a:p>
        </p:txBody>
      </p:sp>
    </p:spTree>
    <p:extLst>
      <p:ext uri="{BB962C8B-B14F-4D97-AF65-F5344CB8AC3E}">
        <p14:creationId xmlns:p14="http://schemas.microsoft.com/office/powerpoint/2010/main" val="421675530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3240EB-25EA-7F93-85EF-18E44D24BA86}"/>
              </a:ext>
            </a:extLst>
          </p:cNvPr>
          <p:cNvSpPr>
            <a:spLocks noGrp="1"/>
          </p:cNvSpPr>
          <p:nvPr>
            <p:ph type="sldNum" sz="quarter" idx="10"/>
          </p:nvPr>
        </p:nvSpPr>
        <p:spPr/>
        <p:txBody>
          <a:bodyPr/>
          <a:lstStyle/>
          <a:p>
            <a:fld id="{F343A32A-436A-8143-8894-653E98457856}" type="slidenum">
              <a:rPr lang="en-US" smtClean="0"/>
              <a:pPr/>
              <a:t>30</a:t>
            </a:fld>
            <a:endParaRPr lang="en-US"/>
          </a:p>
        </p:txBody>
      </p:sp>
      <p:sp>
        <p:nvSpPr>
          <p:cNvPr id="3" name="Title 2">
            <a:extLst>
              <a:ext uri="{FF2B5EF4-FFF2-40B4-BE49-F238E27FC236}">
                <a16:creationId xmlns:a16="http://schemas.microsoft.com/office/drawing/2014/main" id="{06CDAD7D-D3AE-18F2-D1A4-146256B006A1}"/>
              </a:ext>
            </a:extLst>
          </p:cNvPr>
          <p:cNvSpPr>
            <a:spLocks noGrp="1"/>
          </p:cNvSpPr>
          <p:nvPr>
            <p:ph type="title"/>
          </p:nvPr>
        </p:nvSpPr>
        <p:spPr>
          <a:xfrm>
            <a:off x="457200" y="253938"/>
            <a:ext cx="11734800" cy="632988"/>
          </a:xfrm>
        </p:spPr>
        <p:txBody>
          <a:bodyPr/>
          <a:lstStyle/>
          <a:p>
            <a:r>
              <a:rPr lang="en-US" dirty="0"/>
              <a:t>Neural Artistry: A Journey through Style Transfer</a:t>
            </a:r>
          </a:p>
        </p:txBody>
      </p:sp>
      <p:sp>
        <p:nvSpPr>
          <p:cNvPr id="4" name="Content Placeholder 3">
            <a:extLst>
              <a:ext uri="{FF2B5EF4-FFF2-40B4-BE49-F238E27FC236}">
                <a16:creationId xmlns:a16="http://schemas.microsoft.com/office/drawing/2014/main" id="{404F25D9-4EB6-4287-28BA-F8A5CEFD746D}"/>
              </a:ext>
            </a:extLst>
          </p:cNvPr>
          <p:cNvSpPr>
            <a:spLocks noGrp="1"/>
          </p:cNvSpPr>
          <p:nvPr>
            <p:ph sz="quarter" idx="16"/>
          </p:nvPr>
        </p:nvSpPr>
        <p:spPr/>
        <p:txBody>
          <a:bodyPr/>
          <a:lstStyle/>
          <a:p>
            <a:r>
              <a:rPr lang="en-US" dirty="0"/>
              <a:t>IST 691: Deep Learning in Practice </a:t>
            </a:r>
          </a:p>
        </p:txBody>
      </p:sp>
      <p:sp>
        <p:nvSpPr>
          <p:cNvPr id="5" name="Text Placeholder 4">
            <a:extLst>
              <a:ext uri="{FF2B5EF4-FFF2-40B4-BE49-F238E27FC236}">
                <a16:creationId xmlns:a16="http://schemas.microsoft.com/office/drawing/2014/main" id="{D4E685C5-18E0-298D-54D1-32D9CC305A93}"/>
              </a:ext>
            </a:extLst>
          </p:cNvPr>
          <p:cNvSpPr>
            <a:spLocks noGrp="1"/>
          </p:cNvSpPr>
          <p:nvPr>
            <p:ph type="body" sz="quarter" idx="17"/>
          </p:nvPr>
        </p:nvSpPr>
        <p:spPr>
          <a:xfrm>
            <a:off x="457200" y="1640706"/>
            <a:ext cx="5510463" cy="3781324"/>
          </a:xfrm>
        </p:spPr>
        <p:txBody>
          <a:bodyPr/>
          <a:lstStyle/>
          <a:p>
            <a:pPr marL="0" marR="0" lvl="0" indent="0" algn="l" defTabSz="914400" rtl="0" eaLnBrk="1" fontAlgn="auto" latinLnBrk="0" hangingPunct="1">
              <a:lnSpc>
                <a:spcPct val="107000"/>
              </a:lnSpc>
              <a:spcBef>
                <a:spcPts val="0"/>
              </a:spcBef>
              <a:spcAft>
                <a:spcPts val="800"/>
              </a:spcAft>
              <a:buClr>
                <a:srgbClr val="E48312"/>
              </a:buClr>
              <a:buSzPct val="100000"/>
              <a:buFont typeface="Calibri" panose="020F0502020204030204" pitchFamily="34" charset="0"/>
              <a:buNone/>
              <a:tabLst/>
              <a:defRPr/>
            </a:pPr>
            <a:r>
              <a:rPr lang="en-US" sz="1800" dirty="0">
                <a:latin typeface="+mn-lt"/>
              </a:rPr>
              <a:t>Methodology:</a:t>
            </a:r>
          </a:p>
        </p:txBody>
      </p:sp>
      <p:sp>
        <p:nvSpPr>
          <p:cNvPr id="6" name="Text Placeholder 5">
            <a:extLst>
              <a:ext uri="{FF2B5EF4-FFF2-40B4-BE49-F238E27FC236}">
                <a16:creationId xmlns:a16="http://schemas.microsoft.com/office/drawing/2014/main" id="{C11407BB-46F0-F059-07C0-7A932BA51B69}"/>
              </a:ext>
            </a:extLst>
          </p:cNvPr>
          <p:cNvSpPr>
            <a:spLocks noGrp="1"/>
          </p:cNvSpPr>
          <p:nvPr>
            <p:ph type="body" sz="quarter" idx="18"/>
          </p:nvPr>
        </p:nvSpPr>
        <p:spPr/>
        <p:txBody>
          <a:bodyPr/>
          <a:lstStyle/>
          <a:p>
            <a:r>
              <a:rPr lang="en-US" dirty="0"/>
              <a:t>School of Information Studies</a:t>
            </a:r>
          </a:p>
        </p:txBody>
      </p:sp>
      <p:grpSp>
        <p:nvGrpSpPr>
          <p:cNvPr id="7" name="Group 6">
            <a:extLst>
              <a:ext uri="{FF2B5EF4-FFF2-40B4-BE49-F238E27FC236}">
                <a16:creationId xmlns:a16="http://schemas.microsoft.com/office/drawing/2014/main" id="{8E13FD98-357F-41F0-35E0-1C98A73162DF}"/>
              </a:ext>
            </a:extLst>
          </p:cNvPr>
          <p:cNvGrpSpPr/>
          <p:nvPr/>
        </p:nvGrpSpPr>
        <p:grpSpPr>
          <a:xfrm>
            <a:off x="1433150" y="2375425"/>
            <a:ext cx="9069026" cy="3291424"/>
            <a:chOff x="1901468" y="1955141"/>
            <a:chExt cx="9069026" cy="3291424"/>
          </a:xfrm>
        </p:grpSpPr>
        <p:sp>
          <p:nvSpPr>
            <p:cNvPr id="8" name="文本框 24">
              <a:extLst>
                <a:ext uri="{FF2B5EF4-FFF2-40B4-BE49-F238E27FC236}">
                  <a16:creationId xmlns:a16="http://schemas.microsoft.com/office/drawing/2014/main" id="{9B0182C3-DD59-573D-6E7F-FD1CF84E18C6}"/>
                </a:ext>
              </a:extLst>
            </p:cNvPr>
            <p:cNvSpPr txBox="1"/>
            <p:nvPr/>
          </p:nvSpPr>
          <p:spPr>
            <a:xfrm>
              <a:off x="1948473" y="2378443"/>
              <a:ext cx="3087503" cy="89197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zh-CN" altLang="en-US" sz="1400" cap="all" spc="150">
                  <a:latin typeface="+mj-lt"/>
                  <a:ea typeface="+mj-ea"/>
                  <a:cs typeface="+mj-cs"/>
                </a:rPr>
                <a:t>2. </a:t>
              </a:r>
              <a:r>
                <a:rPr lang="en-US" altLang="zh-CN" sz="1400" cap="all" spc="150">
                  <a:latin typeface="+mj-lt"/>
                  <a:ea typeface="+mj-ea"/>
                  <a:cs typeface="+mj-cs"/>
                </a:rPr>
                <a:t>Create functions</a:t>
              </a:r>
              <a:endParaRPr lang="zh-CN" altLang="en-US" sz="1400" cap="all" spc="150">
                <a:latin typeface="+mj-lt"/>
                <a:ea typeface="+mj-ea"/>
                <a:cs typeface="+mj-cs"/>
              </a:endParaRPr>
            </a:p>
            <a:p>
              <a:pPr algn="r">
                <a:lnSpc>
                  <a:spcPct val="150000"/>
                </a:lnSpc>
              </a:pPr>
              <a:r>
                <a:rPr lang="en-US" altLang="zh-CN" sz="1100">
                  <a:latin typeface="Arial"/>
                  <a:cs typeface="Arial"/>
                </a:rPr>
                <a:t>Wrote setter and getter functions to manipulate class parameters.</a:t>
              </a:r>
              <a:endParaRPr lang="zh-CN" altLang="en-US" sz="1100">
                <a:latin typeface="Arial"/>
                <a:cs typeface="Arial"/>
              </a:endParaRPr>
            </a:p>
          </p:txBody>
        </p:sp>
        <p:sp>
          <p:nvSpPr>
            <p:cNvPr id="9" name="文本框 25">
              <a:extLst>
                <a:ext uri="{FF2B5EF4-FFF2-40B4-BE49-F238E27FC236}">
                  <a16:creationId xmlns:a16="http://schemas.microsoft.com/office/drawing/2014/main" id="{AEBE2DF6-7A56-CB77-A308-E7D6BFDB8B82}"/>
                </a:ext>
              </a:extLst>
            </p:cNvPr>
            <p:cNvSpPr txBox="1"/>
            <p:nvPr/>
          </p:nvSpPr>
          <p:spPr>
            <a:xfrm>
              <a:off x="7336060" y="1955141"/>
              <a:ext cx="2813173" cy="89197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150000"/>
                </a:lnSpc>
                <a:buAutoNum type="arabicPeriod"/>
              </a:pPr>
              <a:r>
                <a:rPr lang="en-US" altLang="zh-CN" sz="1400" cap="all" spc="150">
                  <a:latin typeface="+mj-lt"/>
                  <a:ea typeface="+mj-ea"/>
                  <a:cs typeface="+mj-cs"/>
                </a:rPr>
                <a:t>Define class </a:t>
              </a:r>
            </a:p>
            <a:p>
              <a:pPr>
                <a:lnSpc>
                  <a:spcPct val="150000"/>
                </a:lnSpc>
              </a:pPr>
              <a:r>
                <a:rPr kumimoji="1" lang="en-US" altLang="zh-CN" sz="1100">
                  <a:latin typeface="Arial"/>
                  <a:cs typeface="Arial"/>
                </a:rPr>
                <a:t>We created a modular class to run all NST experiments. Set initial default parameters</a:t>
              </a:r>
              <a:endParaRPr lang="en-US" altLang="zh-CN" sz="1100">
                <a:latin typeface="Arial" panose="020B0604020202020204" pitchFamily="34" charset="0"/>
                <a:cs typeface="Arial" panose="020B0604020202020204" pitchFamily="34" charset="0"/>
              </a:endParaRPr>
            </a:p>
          </p:txBody>
        </p:sp>
        <p:sp>
          <p:nvSpPr>
            <p:cNvPr id="10" name="文本框 26">
              <a:extLst>
                <a:ext uri="{FF2B5EF4-FFF2-40B4-BE49-F238E27FC236}">
                  <a16:creationId xmlns:a16="http://schemas.microsoft.com/office/drawing/2014/main" id="{64D7EF8B-7B76-60FE-85A2-1A1E3C05E127}"/>
                </a:ext>
              </a:extLst>
            </p:cNvPr>
            <p:cNvSpPr txBox="1"/>
            <p:nvPr/>
          </p:nvSpPr>
          <p:spPr>
            <a:xfrm>
              <a:off x="1901468" y="3605559"/>
              <a:ext cx="3153033" cy="89197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en-US" altLang="zh-CN" sz="1400" cap="all" spc="150">
                  <a:latin typeface="+mj-lt"/>
                  <a:ea typeface="+mj-ea"/>
                  <a:cs typeface="+mj-cs"/>
                </a:rPr>
                <a:t>4. Observe Style transfer</a:t>
              </a:r>
            </a:p>
            <a:p>
              <a:pPr algn="r">
                <a:lnSpc>
                  <a:spcPct val="150000"/>
                </a:lnSpc>
              </a:pPr>
              <a:r>
                <a:rPr lang="en-US" altLang="zh-CN" sz="1100">
                  <a:latin typeface="Arial"/>
                  <a:cs typeface="Arial"/>
                </a:rPr>
                <a:t>Observed the loss minimization graphically visually using plots and gifs.</a:t>
              </a:r>
            </a:p>
          </p:txBody>
        </p:sp>
        <p:sp>
          <p:nvSpPr>
            <p:cNvPr id="11" name="文本框 27">
              <a:extLst>
                <a:ext uri="{FF2B5EF4-FFF2-40B4-BE49-F238E27FC236}">
                  <a16:creationId xmlns:a16="http://schemas.microsoft.com/office/drawing/2014/main" id="{05B21D5E-8F82-33B6-61F3-8305DA7E9B4A}"/>
                </a:ext>
              </a:extLst>
            </p:cNvPr>
            <p:cNvSpPr txBox="1"/>
            <p:nvPr/>
          </p:nvSpPr>
          <p:spPr>
            <a:xfrm>
              <a:off x="7336061" y="3159569"/>
              <a:ext cx="2646346" cy="89197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400" cap="all" spc="150">
                  <a:latin typeface="+mj-lt"/>
                  <a:ea typeface="+mj-ea"/>
                  <a:cs typeface="+mj-cs"/>
                </a:rPr>
                <a:t>3. </a:t>
              </a:r>
              <a:r>
                <a:rPr lang="en-US" altLang="zh-CN" sz="1400" cap="all" spc="150">
                  <a:latin typeface="+mj-lt"/>
                  <a:ea typeface="+mj-ea"/>
                  <a:cs typeface="+mj-cs"/>
                </a:rPr>
                <a:t>Run Experiments </a:t>
              </a:r>
              <a:endParaRPr lang="zh-CN" altLang="en-US" sz="1400" cap="all" spc="150">
                <a:latin typeface="+mj-lt"/>
                <a:ea typeface="+mj-ea"/>
                <a:cs typeface="+mj-cs"/>
              </a:endParaRPr>
            </a:p>
            <a:p>
              <a:pPr>
                <a:lnSpc>
                  <a:spcPct val="150000"/>
                </a:lnSpc>
              </a:pPr>
              <a:r>
                <a:rPr lang="en-US" altLang="zh-CN" sz="1100">
                  <a:latin typeface="Arial"/>
                  <a:cs typeface="Arial"/>
                </a:rPr>
                <a:t>Run experiments by varying the parameters of NST.</a:t>
              </a:r>
              <a:endParaRPr lang="zh-CN" altLang="en-US" sz="1100">
                <a:latin typeface="Arial"/>
                <a:cs typeface="Arial"/>
              </a:endParaRPr>
            </a:p>
          </p:txBody>
        </p:sp>
        <p:sp>
          <p:nvSpPr>
            <p:cNvPr id="12" name="文本框 29">
              <a:extLst>
                <a:ext uri="{FF2B5EF4-FFF2-40B4-BE49-F238E27FC236}">
                  <a16:creationId xmlns:a16="http://schemas.microsoft.com/office/drawing/2014/main" id="{CF7A8043-5554-E08D-F10B-256A60903563}"/>
                </a:ext>
              </a:extLst>
            </p:cNvPr>
            <p:cNvSpPr txBox="1"/>
            <p:nvPr/>
          </p:nvSpPr>
          <p:spPr>
            <a:xfrm>
              <a:off x="7336061" y="4354590"/>
              <a:ext cx="3634433" cy="89197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400" cap="all" spc="150">
                  <a:latin typeface="+mj-lt"/>
                  <a:ea typeface="+mj-ea"/>
                  <a:cs typeface="+mj-cs"/>
                </a:rPr>
                <a:t>5. </a:t>
              </a:r>
              <a:r>
                <a:rPr lang="en-US" altLang="zh-CN" sz="1400" cap="all" spc="150">
                  <a:latin typeface="+mj-lt"/>
                  <a:ea typeface="+mj-ea"/>
                  <a:cs typeface="+mj-cs"/>
                </a:rPr>
                <a:t>Update class</a:t>
              </a:r>
              <a:endParaRPr lang="zh-CN" altLang="en-US" sz="1400" cap="all" spc="150">
                <a:latin typeface="+mj-lt"/>
                <a:ea typeface="+mj-ea"/>
                <a:cs typeface="+mj-cs"/>
              </a:endParaRPr>
            </a:p>
            <a:p>
              <a:pPr>
                <a:lnSpc>
                  <a:spcPct val="150000"/>
                </a:lnSpc>
              </a:pPr>
              <a:r>
                <a:rPr lang="en-US" altLang="zh-CN" sz="1100">
                  <a:latin typeface="Arial"/>
                  <a:cs typeface="Arial"/>
                </a:rPr>
                <a:t>Updated the class on final tuned NST parameters as default parameters.</a:t>
              </a:r>
              <a:endParaRPr lang="zh-CN" altLang="en-US" sz="1100">
                <a:latin typeface="Arial"/>
                <a:cs typeface="Arial"/>
              </a:endParaRPr>
            </a:p>
          </p:txBody>
        </p:sp>
        <p:grpSp>
          <p:nvGrpSpPr>
            <p:cNvPr id="21" name="Group 20">
              <a:extLst>
                <a:ext uri="{FF2B5EF4-FFF2-40B4-BE49-F238E27FC236}">
                  <a16:creationId xmlns:a16="http://schemas.microsoft.com/office/drawing/2014/main" id="{2BE9D4E7-7A05-B09D-5D02-F43DEC650647}"/>
                </a:ext>
              </a:extLst>
            </p:cNvPr>
            <p:cNvGrpSpPr/>
            <p:nvPr/>
          </p:nvGrpSpPr>
          <p:grpSpPr>
            <a:xfrm>
              <a:off x="5357008" y="2188854"/>
              <a:ext cx="1630383" cy="2885722"/>
              <a:chOff x="5357008" y="2188854"/>
              <a:chExt cx="1630383" cy="2885722"/>
            </a:xfrm>
          </p:grpSpPr>
          <p:sp>
            <p:nvSpPr>
              <p:cNvPr id="22" name="任意形状 55">
                <a:extLst>
                  <a:ext uri="{FF2B5EF4-FFF2-40B4-BE49-F238E27FC236}">
                    <a16:creationId xmlns:a16="http://schemas.microsoft.com/office/drawing/2014/main" id="{BBB40F7E-5828-6E0C-3858-D1F16E28C7CD}"/>
                  </a:ext>
                </a:extLst>
              </p:cNvPr>
              <p:cNvSpPr/>
              <p:nvPr/>
            </p:nvSpPr>
            <p:spPr>
              <a:xfrm rot="1809624">
                <a:off x="5744724" y="4354742"/>
                <a:ext cx="843000" cy="269419"/>
              </a:xfrm>
              <a:custGeom>
                <a:avLst/>
                <a:gdLst>
                  <a:gd name="connsiteX0" fmla="*/ 1018642 w 1018642"/>
                  <a:gd name="connsiteY0" fmla="*/ 0 h 342901"/>
                  <a:gd name="connsiteX1" fmla="*/ 1018642 w 1018642"/>
                  <a:gd name="connsiteY1" fmla="*/ 342901 h 342901"/>
                  <a:gd name="connsiteX2" fmla="*/ 996372 w 1018642"/>
                  <a:gd name="connsiteY2" fmla="*/ 337175 h 342901"/>
                  <a:gd name="connsiteX3" fmla="*/ 505853 w 1018642"/>
                  <a:gd name="connsiteY3" fmla="*/ 287726 h 342901"/>
                  <a:gd name="connsiteX4" fmla="*/ 15334 w 1018642"/>
                  <a:gd name="connsiteY4" fmla="*/ 337175 h 342901"/>
                  <a:gd name="connsiteX5" fmla="*/ 0 w 1018642"/>
                  <a:gd name="connsiteY5" fmla="*/ 341118 h 342901"/>
                  <a:gd name="connsiteX6" fmla="*/ 0 w 1018642"/>
                  <a:gd name="connsiteY6" fmla="*/ 1784 h 342901"/>
                  <a:gd name="connsiteX7" fmla="*/ 15334 w 1018642"/>
                  <a:gd name="connsiteY7" fmla="*/ 5726 h 342901"/>
                  <a:gd name="connsiteX8" fmla="*/ 505853 w 1018642"/>
                  <a:gd name="connsiteY8" fmla="*/ 55175 h 342901"/>
                  <a:gd name="connsiteX9" fmla="*/ 996372 w 1018642"/>
                  <a:gd name="connsiteY9" fmla="*/ 5726 h 342901"/>
                  <a:gd name="connsiteX10" fmla="*/ 1018642 w 1018642"/>
                  <a:gd name="connsiteY10" fmla="*/ 0 h 342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8642" h="342901">
                    <a:moveTo>
                      <a:pt x="1018642" y="0"/>
                    </a:moveTo>
                    <a:lnTo>
                      <a:pt x="1018642" y="342901"/>
                    </a:lnTo>
                    <a:lnTo>
                      <a:pt x="996372" y="337175"/>
                    </a:lnTo>
                    <a:cubicBezTo>
                      <a:pt x="837930" y="304753"/>
                      <a:pt x="673880" y="287726"/>
                      <a:pt x="505853" y="287726"/>
                    </a:cubicBezTo>
                    <a:cubicBezTo>
                      <a:pt x="337826" y="287726"/>
                      <a:pt x="173776" y="304753"/>
                      <a:pt x="15334" y="337175"/>
                    </a:cubicBezTo>
                    <a:lnTo>
                      <a:pt x="0" y="341118"/>
                    </a:lnTo>
                    <a:lnTo>
                      <a:pt x="0" y="1784"/>
                    </a:lnTo>
                    <a:lnTo>
                      <a:pt x="15334" y="5726"/>
                    </a:lnTo>
                    <a:cubicBezTo>
                      <a:pt x="173776" y="38149"/>
                      <a:pt x="337826" y="55175"/>
                      <a:pt x="505853" y="55175"/>
                    </a:cubicBezTo>
                    <a:cubicBezTo>
                      <a:pt x="673880" y="55175"/>
                      <a:pt x="837930" y="38149"/>
                      <a:pt x="996372" y="5726"/>
                    </a:cubicBezTo>
                    <a:lnTo>
                      <a:pt x="1018642" y="0"/>
                    </a:lnTo>
                    <a:close/>
                  </a:path>
                </a:pathLst>
              </a:custGeom>
              <a:solidFill>
                <a:srgbClr val="E05C2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solidFill>
                    <a:schemeClr val="tx1"/>
                  </a:solidFill>
                </a:endParaRPr>
              </a:p>
            </p:txBody>
          </p:sp>
          <p:sp>
            <p:nvSpPr>
              <p:cNvPr id="23" name="任意形状 56">
                <a:extLst>
                  <a:ext uri="{FF2B5EF4-FFF2-40B4-BE49-F238E27FC236}">
                    <a16:creationId xmlns:a16="http://schemas.microsoft.com/office/drawing/2014/main" id="{06EA80DC-AAC9-370F-6B2E-3AF96798EB35}"/>
                  </a:ext>
                </a:extLst>
              </p:cNvPr>
              <p:cNvSpPr/>
              <p:nvPr/>
            </p:nvSpPr>
            <p:spPr>
              <a:xfrm rot="19972378">
                <a:off x="5749161" y="3773405"/>
                <a:ext cx="843000" cy="269419"/>
              </a:xfrm>
              <a:custGeom>
                <a:avLst/>
                <a:gdLst>
                  <a:gd name="connsiteX0" fmla="*/ 1018642 w 1018642"/>
                  <a:gd name="connsiteY0" fmla="*/ 0 h 342901"/>
                  <a:gd name="connsiteX1" fmla="*/ 1018642 w 1018642"/>
                  <a:gd name="connsiteY1" fmla="*/ 342901 h 342901"/>
                  <a:gd name="connsiteX2" fmla="*/ 996372 w 1018642"/>
                  <a:gd name="connsiteY2" fmla="*/ 337175 h 342901"/>
                  <a:gd name="connsiteX3" fmla="*/ 505853 w 1018642"/>
                  <a:gd name="connsiteY3" fmla="*/ 287726 h 342901"/>
                  <a:gd name="connsiteX4" fmla="*/ 15334 w 1018642"/>
                  <a:gd name="connsiteY4" fmla="*/ 337175 h 342901"/>
                  <a:gd name="connsiteX5" fmla="*/ 0 w 1018642"/>
                  <a:gd name="connsiteY5" fmla="*/ 341118 h 342901"/>
                  <a:gd name="connsiteX6" fmla="*/ 0 w 1018642"/>
                  <a:gd name="connsiteY6" fmla="*/ 1784 h 342901"/>
                  <a:gd name="connsiteX7" fmla="*/ 15334 w 1018642"/>
                  <a:gd name="connsiteY7" fmla="*/ 5726 h 342901"/>
                  <a:gd name="connsiteX8" fmla="*/ 505853 w 1018642"/>
                  <a:gd name="connsiteY8" fmla="*/ 55175 h 342901"/>
                  <a:gd name="connsiteX9" fmla="*/ 996372 w 1018642"/>
                  <a:gd name="connsiteY9" fmla="*/ 5726 h 342901"/>
                  <a:gd name="connsiteX10" fmla="*/ 1018642 w 1018642"/>
                  <a:gd name="connsiteY10" fmla="*/ 0 h 342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8642" h="342901">
                    <a:moveTo>
                      <a:pt x="1018642" y="0"/>
                    </a:moveTo>
                    <a:lnTo>
                      <a:pt x="1018642" y="342901"/>
                    </a:lnTo>
                    <a:lnTo>
                      <a:pt x="996372" y="337175"/>
                    </a:lnTo>
                    <a:cubicBezTo>
                      <a:pt x="837930" y="304753"/>
                      <a:pt x="673880" y="287726"/>
                      <a:pt x="505853" y="287726"/>
                    </a:cubicBezTo>
                    <a:cubicBezTo>
                      <a:pt x="337826" y="287726"/>
                      <a:pt x="173776" y="304753"/>
                      <a:pt x="15334" y="337175"/>
                    </a:cubicBezTo>
                    <a:lnTo>
                      <a:pt x="0" y="341118"/>
                    </a:lnTo>
                    <a:lnTo>
                      <a:pt x="0" y="1784"/>
                    </a:lnTo>
                    <a:lnTo>
                      <a:pt x="15334" y="5726"/>
                    </a:lnTo>
                    <a:cubicBezTo>
                      <a:pt x="173776" y="38149"/>
                      <a:pt x="337826" y="55175"/>
                      <a:pt x="505853" y="55175"/>
                    </a:cubicBezTo>
                    <a:cubicBezTo>
                      <a:pt x="673880" y="55175"/>
                      <a:pt x="837930" y="38149"/>
                      <a:pt x="996372" y="5726"/>
                    </a:cubicBezTo>
                    <a:lnTo>
                      <a:pt x="1018642" y="0"/>
                    </a:lnTo>
                    <a:close/>
                  </a:path>
                </a:pathLst>
              </a:custGeom>
              <a:solidFill>
                <a:srgbClr val="E05C2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solidFill>
                    <a:schemeClr val="tx1"/>
                  </a:solidFill>
                </a:endParaRPr>
              </a:p>
            </p:txBody>
          </p:sp>
          <p:sp>
            <p:nvSpPr>
              <p:cNvPr id="24" name="任意形状 54">
                <a:extLst>
                  <a:ext uri="{FF2B5EF4-FFF2-40B4-BE49-F238E27FC236}">
                    <a16:creationId xmlns:a16="http://schemas.microsoft.com/office/drawing/2014/main" id="{E75A8E7F-15EC-5815-D6E2-AD7B324F99FD}"/>
                  </a:ext>
                </a:extLst>
              </p:cNvPr>
              <p:cNvSpPr/>
              <p:nvPr/>
            </p:nvSpPr>
            <p:spPr>
              <a:xfrm rot="1756035">
                <a:off x="5739355" y="3184614"/>
                <a:ext cx="843000" cy="269419"/>
              </a:xfrm>
              <a:custGeom>
                <a:avLst/>
                <a:gdLst>
                  <a:gd name="connsiteX0" fmla="*/ 1018642 w 1018642"/>
                  <a:gd name="connsiteY0" fmla="*/ 0 h 342901"/>
                  <a:gd name="connsiteX1" fmla="*/ 1018642 w 1018642"/>
                  <a:gd name="connsiteY1" fmla="*/ 342901 h 342901"/>
                  <a:gd name="connsiteX2" fmla="*/ 996372 w 1018642"/>
                  <a:gd name="connsiteY2" fmla="*/ 337175 h 342901"/>
                  <a:gd name="connsiteX3" fmla="*/ 505853 w 1018642"/>
                  <a:gd name="connsiteY3" fmla="*/ 287726 h 342901"/>
                  <a:gd name="connsiteX4" fmla="*/ 15334 w 1018642"/>
                  <a:gd name="connsiteY4" fmla="*/ 337175 h 342901"/>
                  <a:gd name="connsiteX5" fmla="*/ 0 w 1018642"/>
                  <a:gd name="connsiteY5" fmla="*/ 341118 h 342901"/>
                  <a:gd name="connsiteX6" fmla="*/ 0 w 1018642"/>
                  <a:gd name="connsiteY6" fmla="*/ 1784 h 342901"/>
                  <a:gd name="connsiteX7" fmla="*/ 15334 w 1018642"/>
                  <a:gd name="connsiteY7" fmla="*/ 5726 h 342901"/>
                  <a:gd name="connsiteX8" fmla="*/ 505853 w 1018642"/>
                  <a:gd name="connsiteY8" fmla="*/ 55175 h 342901"/>
                  <a:gd name="connsiteX9" fmla="*/ 996372 w 1018642"/>
                  <a:gd name="connsiteY9" fmla="*/ 5726 h 342901"/>
                  <a:gd name="connsiteX10" fmla="*/ 1018642 w 1018642"/>
                  <a:gd name="connsiteY10" fmla="*/ 0 h 342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8642" h="342901">
                    <a:moveTo>
                      <a:pt x="1018642" y="0"/>
                    </a:moveTo>
                    <a:lnTo>
                      <a:pt x="1018642" y="342901"/>
                    </a:lnTo>
                    <a:lnTo>
                      <a:pt x="996372" y="337175"/>
                    </a:lnTo>
                    <a:cubicBezTo>
                      <a:pt x="837930" y="304753"/>
                      <a:pt x="673880" y="287726"/>
                      <a:pt x="505853" y="287726"/>
                    </a:cubicBezTo>
                    <a:cubicBezTo>
                      <a:pt x="337826" y="287726"/>
                      <a:pt x="173776" y="304753"/>
                      <a:pt x="15334" y="337175"/>
                    </a:cubicBezTo>
                    <a:lnTo>
                      <a:pt x="0" y="341118"/>
                    </a:lnTo>
                    <a:lnTo>
                      <a:pt x="0" y="1784"/>
                    </a:lnTo>
                    <a:lnTo>
                      <a:pt x="15334" y="5726"/>
                    </a:lnTo>
                    <a:cubicBezTo>
                      <a:pt x="173776" y="38149"/>
                      <a:pt x="337826" y="55175"/>
                      <a:pt x="505853" y="55175"/>
                    </a:cubicBezTo>
                    <a:cubicBezTo>
                      <a:pt x="673880" y="55175"/>
                      <a:pt x="837930" y="38149"/>
                      <a:pt x="996372" y="5726"/>
                    </a:cubicBezTo>
                    <a:lnTo>
                      <a:pt x="1018642" y="0"/>
                    </a:lnTo>
                    <a:close/>
                  </a:path>
                </a:pathLst>
              </a:custGeom>
              <a:solidFill>
                <a:srgbClr val="E05C2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solidFill>
                    <a:schemeClr val="tx1"/>
                  </a:solidFill>
                </a:endParaRPr>
              </a:p>
            </p:txBody>
          </p:sp>
          <p:sp>
            <p:nvSpPr>
              <p:cNvPr id="25" name="任意形状 45">
                <a:extLst>
                  <a:ext uri="{FF2B5EF4-FFF2-40B4-BE49-F238E27FC236}">
                    <a16:creationId xmlns:a16="http://schemas.microsoft.com/office/drawing/2014/main" id="{56B2C493-FEF2-15BF-3D92-E5508DACC218}"/>
                  </a:ext>
                </a:extLst>
              </p:cNvPr>
              <p:cNvSpPr/>
              <p:nvPr/>
            </p:nvSpPr>
            <p:spPr>
              <a:xfrm rot="19972378">
                <a:off x="5757951" y="2590306"/>
                <a:ext cx="843000" cy="269419"/>
              </a:xfrm>
              <a:custGeom>
                <a:avLst/>
                <a:gdLst>
                  <a:gd name="connsiteX0" fmla="*/ 1018642 w 1018642"/>
                  <a:gd name="connsiteY0" fmla="*/ 0 h 342901"/>
                  <a:gd name="connsiteX1" fmla="*/ 1018642 w 1018642"/>
                  <a:gd name="connsiteY1" fmla="*/ 342901 h 342901"/>
                  <a:gd name="connsiteX2" fmla="*/ 996372 w 1018642"/>
                  <a:gd name="connsiteY2" fmla="*/ 337175 h 342901"/>
                  <a:gd name="connsiteX3" fmla="*/ 505853 w 1018642"/>
                  <a:gd name="connsiteY3" fmla="*/ 287726 h 342901"/>
                  <a:gd name="connsiteX4" fmla="*/ 15334 w 1018642"/>
                  <a:gd name="connsiteY4" fmla="*/ 337175 h 342901"/>
                  <a:gd name="connsiteX5" fmla="*/ 0 w 1018642"/>
                  <a:gd name="connsiteY5" fmla="*/ 341118 h 342901"/>
                  <a:gd name="connsiteX6" fmla="*/ 0 w 1018642"/>
                  <a:gd name="connsiteY6" fmla="*/ 1784 h 342901"/>
                  <a:gd name="connsiteX7" fmla="*/ 15334 w 1018642"/>
                  <a:gd name="connsiteY7" fmla="*/ 5726 h 342901"/>
                  <a:gd name="connsiteX8" fmla="*/ 505853 w 1018642"/>
                  <a:gd name="connsiteY8" fmla="*/ 55175 h 342901"/>
                  <a:gd name="connsiteX9" fmla="*/ 996372 w 1018642"/>
                  <a:gd name="connsiteY9" fmla="*/ 5726 h 342901"/>
                  <a:gd name="connsiteX10" fmla="*/ 1018642 w 1018642"/>
                  <a:gd name="connsiteY10" fmla="*/ 0 h 342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8642" h="342901">
                    <a:moveTo>
                      <a:pt x="1018642" y="0"/>
                    </a:moveTo>
                    <a:lnTo>
                      <a:pt x="1018642" y="342901"/>
                    </a:lnTo>
                    <a:lnTo>
                      <a:pt x="996372" y="337175"/>
                    </a:lnTo>
                    <a:cubicBezTo>
                      <a:pt x="837930" y="304753"/>
                      <a:pt x="673880" y="287726"/>
                      <a:pt x="505853" y="287726"/>
                    </a:cubicBezTo>
                    <a:cubicBezTo>
                      <a:pt x="337826" y="287726"/>
                      <a:pt x="173776" y="304753"/>
                      <a:pt x="15334" y="337175"/>
                    </a:cubicBezTo>
                    <a:lnTo>
                      <a:pt x="0" y="341118"/>
                    </a:lnTo>
                    <a:lnTo>
                      <a:pt x="0" y="1784"/>
                    </a:lnTo>
                    <a:lnTo>
                      <a:pt x="15334" y="5726"/>
                    </a:lnTo>
                    <a:cubicBezTo>
                      <a:pt x="173776" y="38149"/>
                      <a:pt x="337826" y="55175"/>
                      <a:pt x="505853" y="55175"/>
                    </a:cubicBezTo>
                    <a:cubicBezTo>
                      <a:pt x="673880" y="55175"/>
                      <a:pt x="837930" y="38149"/>
                      <a:pt x="996372" y="5726"/>
                    </a:cubicBezTo>
                    <a:lnTo>
                      <a:pt x="1018642" y="0"/>
                    </a:lnTo>
                    <a:close/>
                  </a:path>
                </a:pathLst>
              </a:custGeom>
              <a:solidFill>
                <a:srgbClr val="E05C2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solidFill>
                    <a:schemeClr val="tx1"/>
                  </a:solidFill>
                </a:endParaRPr>
              </a:p>
            </p:txBody>
          </p:sp>
          <p:sp>
            <p:nvSpPr>
              <p:cNvPr id="26" name="椭圆 17">
                <a:extLst>
                  <a:ext uri="{FF2B5EF4-FFF2-40B4-BE49-F238E27FC236}">
                    <a16:creationId xmlns:a16="http://schemas.microsoft.com/office/drawing/2014/main" id="{21F4C597-8C02-F841-3ED4-59FEB2051D58}"/>
                  </a:ext>
                </a:extLst>
              </p:cNvPr>
              <p:cNvSpPr/>
              <p:nvPr/>
            </p:nvSpPr>
            <p:spPr>
              <a:xfrm>
                <a:off x="5357008" y="2726268"/>
                <a:ext cx="521840" cy="521840"/>
              </a:xfrm>
              <a:prstGeom prst="ellipse">
                <a:avLst/>
              </a:prstGeom>
              <a:solidFill>
                <a:schemeClr val="tx1"/>
              </a:solidFill>
              <a:ln w="57150">
                <a:noFill/>
              </a:ln>
              <a:effectLst>
                <a:glow rad="98108">
                  <a:schemeClr val="bg1">
                    <a:lumMod val="65000"/>
                    <a:alpha val="2365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solidFill>
                    <a:schemeClr val="tx1"/>
                  </a:solidFill>
                </a:endParaRPr>
              </a:p>
            </p:txBody>
          </p:sp>
          <p:sp>
            <p:nvSpPr>
              <p:cNvPr id="27" name="椭圆 18">
                <a:extLst>
                  <a:ext uri="{FF2B5EF4-FFF2-40B4-BE49-F238E27FC236}">
                    <a16:creationId xmlns:a16="http://schemas.microsoft.com/office/drawing/2014/main" id="{851571B8-A729-A543-0910-50FCBF16B990}"/>
                  </a:ext>
                </a:extLst>
              </p:cNvPr>
              <p:cNvSpPr/>
              <p:nvPr/>
            </p:nvSpPr>
            <p:spPr>
              <a:xfrm>
                <a:off x="6465551" y="2188854"/>
                <a:ext cx="521840" cy="521840"/>
              </a:xfrm>
              <a:prstGeom prst="ellipse">
                <a:avLst/>
              </a:prstGeom>
              <a:solidFill>
                <a:schemeClr val="tx1"/>
              </a:solidFill>
              <a:ln w="57150">
                <a:noFill/>
              </a:ln>
              <a:effectLst>
                <a:glow rad="98108">
                  <a:schemeClr val="bg1">
                    <a:lumMod val="65000"/>
                    <a:alpha val="2365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solidFill>
                    <a:schemeClr val="tx1"/>
                  </a:solidFill>
                </a:endParaRPr>
              </a:p>
            </p:txBody>
          </p:sp>
          <p:sp>
            <p:nvSpPr>
              <p:cNvPr id="28" name="椭圆 19">
                <a:extLst>
                  <a:ext uri="{FF2B5EF4-FFF2-40B4-BE49-F238E27FC236}">
                    <a16:creationId xmlns:a16="http://schemas.microsoft.com/office/drawing/2014/main" id="{50EC449F-196C-2489-700B-D35F81264FDF}"/>
                  </a:ext>
                </a:extLst>
              </p:cNvPr>
              <p:cNvSpPr/>
              <p:nvPr/>
            </p:nvSpPr>
            <p:spPr>
              <a:xfrm>
                <a:off x="5357008" y="3894281"/>
                <a:ext cx="521840" cy="521840"/>
              </a:xfrm>
              <a:prstGeom prst="ellipse">
                <a:avLst/>
              </a:prstGeom>
              <a:solidFill>
                <a:schemeClr val="tx1"/>
              </a:solidFill>
              <a:ln w="57150">
                <a:noFill/>
              </a:ln>
              <a:effectLst>
                <a:glow rad="98108">
                  <a:schemeClr val="bg1">
                    <a:lumMod val="65000"/>
                    <a:alpha val="2365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solidFill>
                    <a:schemeClr val="tx1"/>
                  </a:solidFill>
                </a:endParaRPr>
              </a:p>
            </p:txBody>
          </p:sp>
          <p:sp>
            <p:nvSpPr>
              <p:cNvPr id="29" name="椭圆 20">
                <a:extLst>
                  <a:ext uri="{FF2B5EF4-FFF2-40B4-BE49-F238E27FC236}">
                    <a16:creationId xmlns:a16="http://schemas.microsoft.com/office/drawing/2014/main" id="{0F1A5E36-321A-EEEB-3B9F-07C2B42E6B9F}"/>
                  </a:ext>
                </a:extLst>
              </p:cNvPr>
              <p:cNvSpPr/>
              <p:nvPr/>
            </p:nvSpPr>
            <p:spPr>
              <a:xfrm>
                <a:off x="6465551" y="3370795"/>
                <a:ext cx="521840" cy="521840"/>
              </a:xfrm>
              <a:prstGeom prst="ellipse">
                <a:avLst/>
              </a:prstGeom>
              <a:solidFill>
                <a:schemeClr val="tx1"/>
              </a:solidFill>
              <a:ln w="57150">
                <a:noFill/>
              </a:ln>
              <a:effectLst>
                <a:glow rad="98108">
                  <a:schemeClr val="bg1">
                    <a:lumMod val="65000"/>
                    <a:alpha val="2365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solidFill>
                    <a:schemeClr val="tx1"/>
                  </a:solidFill>
                </a:endParaRPr>
              </a:p>
            </p:txBody>
          </p:sp>
          <p:sp>
            <p:nvSpPr>
              <p:cNvPr id="30" name="椭圆 23">
                <a:extLst>
                  <a:ext uri="{FF2B5EF4-FFF2-40B4-BE49-F238E27FC236}">
                    <a16:creationId xmlns:a16="http://schemas.microsoft.com/office/drawing/2014/main" id="{BE9606AB-F31B-6778-CF1E-A5D1E07D5AD1}"/>
                  </a:ext>
                </a:extLst>
              </p:cNvPr>
              <p:cNvSpPr/>
              <p:nvPr/>
            </p:nvSpPr>
            <p:spPr>
              <a:xfrm>
                <a:off x="6465551" y="4552736"/>
                <a:ext cx="521840" cy="521840"/>
              </a:xfrm>
              <a:prstGeom prst="ellipse">
                <a:avLst/>
              </a:prstGeom>
              <a:solidFill>
                <a:schemeClr val="tx1"/>
              </a:solidFill>
              <a:ln w="57150">
                <a:noFill/>
              </a:ln>
              <a:effectLst>
                <a:glow rad="98108">
                  <a:schemeClr val="bg1">
                    <a:lumMod val="65000"/>
                    <a:alpha val="2365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solidFill>
                    <a:schemeClr val="tx1"/>
                  </a:solidFill>
                </a:endParaRPr>
              </a:p>
            </p:txBody>
          </p:sp>
          <p:pic>
            <p:nvPicPr>
              <p:cNvPr id="31" name="Graphic 60" descr="Document with solid fill">
                <a:extLst>
                  <a:ext uri="{FF2B5EF4-FFF2-40B4-BE49-F238E27FC236}">
                    <a16:creationId xmlns:a16="http://schemas.microsoft.com/office/drawing/2014/main" id="{BD7AC121-7A20-1453-8FCB-9729E98990D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79534" y="2271432"/>
                <a:ext cx="331695" cy="339165"/>
              </a:xfrm>
              <a:prstGeom prst="rect">
                <a:avLst/>
              </a:prstGeom>
            </p:spPr>
          </p:pic>
          <p:pic>
            <p:nvPicPr>
              <p:cNvPr id="32" name="Graphic 61" descr="Soap with solid fill">
                <a:extLst>
                  <a:ext uri="{FF2B5EF4-FFF2-40B4-BE49-F238E27FC236}">
                    <a16:creationId xmlns:a16="http://schemas.microsoft.com/office/drawing/2014/main" id="{29EE6F86-912B-039B-BB95-2113530859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33172" y="2797549"/>
                <a:ext cx="361577" cy="361577"/>
              </a:xfrm>
              <a:prstGeom prst="rect">
                <a:avLst/>
              </a:prstGeom>
            </p:spPr>
          </p:pic>
          <p:pic>
            <p:nvPicPr>
              <p:cNvPr id="33" name="Graphic 62" descr="Cut with solid fill">
                <a:extLst>
                  <a:ext uri="{FF2B5EF4-FFF2-40B4-BE49-F238E27FC236}">
                    <a16:creationId xmlns:a16="http://schemas.microsoft.com/office/drawing/2014/main" id="{4AF1F9BB-4E74-6672-1C43-E924DF84724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53760" y="3472143"/>
                <a:ext cx="309283" cy="324224"/>
              </a:xfrm>
              <a:prstGeom prst="rect">
                <a:avLst/>
              </a:prstGeom>
            </p:spPr>
          </p:pic>
          <p:pic>
            <p:nvPicPr>
              <p:cNvPr id="34" name="Graphic 63" descr="Gears with solid fill">
                <a:extLst>
                  <a:ext uri="{FF2B5EF4-FFF2-40B4-BE49-F238E27FC236}">
                    <a16:creationId xmlns:a16="http://schemas.microsoft.com/office/drawing/2014/main" id="{0A5B6D57-DAC7-60AA-8B23-EA5265E8AA3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29773" y="3942617"/>
                <a:ext cx="413050" cy="436366"/>
              </a:xfrm>
              <a:prstGeom prst="rect">
                <a:avLst/>
              </a:prstGeom>
            </p:spPr>
          </p:pic>
          <p:pic>
            <p:nvPicPr>
              <p:cNvPr id="35" name="图形 41" descr="Inteligencia artificial 纯色填充">
                <a:extLst>
                  <a:ext uri="{FF2B5EF4-FFF2-40B4-BE49-F238E27FC236}">
                    <a16:creationId xmlns:a16="http://schemas.microsoft.com/office/drawing/2014/main" id="{A16CC6E5-E4F2-A523-86E0-9B74482D1C8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65964" y="4611496"/>
                <a:ext cx="348760" cy="348760"/>
              </a:xfrm>
              <a:prstGeom prst="rect">
                <a:avLst/>
              </a:prstGeom>
            </p:spPr>
          </p:pic>
        </p:grpSp>
      </p:grpSp>
    </p:spTree>
    <p:extLst>
      <p:ext uri="{BB962C8B-B14F-4D97-AF65-F5344CB8AC3E}">
        <p14:creationId xmlns:p14="http://schemas.microsoft.com/office/powerpoint/2010/main" val="81798908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3240EB-25EA-7F93-85EF-18E44D24BA86}"/>
              </a:ext>
            </a:extLst>
          </p:cNvPr>
          <p:cNvSpPr>
            <a:spLocks noGrp="1"/>
          </p:cNvSpPr>
          <p:nvPr>
            <p:ph type="sldNum" sz="quarter" idx="10"/>
          </p:nvPr>
        </p:nvSpPr>
        <p:spPr/>
        <p:txBody>
          <a:bodyPr/>
          <a:lstStyle/>
          <a:p>
            <a:fld id="{F343A32A-436A-8143-8894-653E98457856}" type="slidenum">
              <a:rPr lang="en-US" smtClean="0"/>
              <a:pPr/>
              <a:t>31</a:t>
            </a:fld>
            <a:endParaRPr lang="en-US"/>
          </a:p>
        </p:txBody>
      </p:sp>
      <p:sp>
        <p:nvSpPr>
          <p:cNvPr id="3" name="Title 2">
            <a:extLst>
              <a:ext uri="{FF2B5EF4-FFF2-40B4-BE49-F238E27FC236}">
                <a16:creationId xmlns:a16="http://schemas.microsoft.com/office/drawing/2014/main" id="{06CDAD7D-D3AE-18F2-D1A4-146256B006A1}"/>
              </a:ext>
            </a:extLst>
          </p:cNvPr>
          <p:cNvSpPr>
            <a:spLocks noGrp="1"/>
          </p:cNvSpPr>
          <p:nvPr>
            <p:ph type="title"/>
          </p:nvPr>
        </p:nvSpPr>
        <p:spPr>
          <a:xfrm>
            <a:off x="457200" y="253938"/>
            <a:ext cx="11734800" cy="632988"/>
          </a:xfrm>
        </p:spPr>
        <p:txBody>
          <a:bodyPr/>
          <a:lstStyle/>
          <a:p>
            <a:r>
              <a:rPr lang="en-US" dirty="0"/>
              <a:t>Neural Artistry: A Journey through Style Transfer</a:t>
            </a:r>
          </a:p>
        </p:txBody>
      </p:sp>
      <p:sp>
        <p:nvSpPr>
          <p:cNvPr id="4" name="Content Placeholder 3">
            <a:extLst>
              <a:ext uri="{FF2B5EF4-FFF2-40B4-BE49-F238E27FC236}">
                <a16:creationId xmlns:a16="http://schemas.microsoft.com/office/drawing/2014/main" id="{404F25D9-4EB6-4287-28BA-F8A5CEFD746D}"/>
              </a:ext>
            </a:extLst>
          </p:cNvPr>
          <p:cNvSpPr>
            <a:spLocks noGrp="1"/>
          </p:cNvSpPr>
          <p:nvPr>
            <p:ph sz="quarter" idx="16"/>
          </p:nvPr>
        </p:nvSpPr>
        <p:spPr/>
        <p:txBody>
          <a:bodyPr/>
          <a:lstStyle/>
          <a:p>
            <a:r>
              <a:rPr lang="en-US" dirty="0"/>
              <a:t>IST 691: Deep Learning in Practice </a:t>
            </a:r>
          </a:p>
        </p:txBody>
      </p:sp>
      <p:sp>
        <p:nvSpPr>
          <p:cNvPr id="5" name="Text Placeholder 4">
            <a:extLst>
              <a:ext uri="{FF2B5EF4-FFF2-40B4-BE49-F238E27FC236}">
                <a16:creationId xmlns:a16="http://schemas.microsoft.com/office/drawing/2014/main" id="{D4E685C5-18E0-298D-54D1-32D9CC305A93}"/>
              </a:ext>
            </a:extLst>
          </p:cNvPr>
          <p:cNvSpPr>
            <a:spLocks noGrp="1"/>
          </p:cNvSpPr>
          <p:nvPr>
            <p:ph type="body" sz="quarter" idx="17"/>
          </p:nvPr>
        </p:nvSpPr>
        <p:spPr>
          <a:xfrm>
            <a:off x="457200" y="1640706"/>
            <a:ext cx="5510463" cy="3781324"/>
          </a:xfrm>
        </p:spPr>
        <p:txBody>
          <a:bodyPr/>
          <a:lstStyle/>
          <a:p>
            <a:pPr marL="0" marR="0" lvl="0" indent="0" algn="l" defTabSz="914400" rtl="0" eaLnBrk="1" fontAlgn="auto" latinLnBrk="0" hangingPunct="1">
              <a:lnSpc>
                <a:spcPct val="107000"/>
              </a:lnSpc>
              <a:spcBef>
                <a:spcPts val="0"/>
              </a:spcBef>
              <a:spcAft>
                <a:spcPts val="800"/>
              </a:spcAft>
              <a:buClr>
                <a:srgbClr val="E48312"/>
              </a:buClr>
              <a:buSzPct val="100000"/>
              <a:buFont typeface="Calibri" panose="020F0502020204030204" pitchFamily="34" charset="0"/>
              <a:buNone/>
              <a:tabLst/>
              <a:defRPr/>
            </a:pPr>
            <a:r>
              <a:rPr lang="en-US" sz="1800" dirty="0">
                <a:latin typeface="+mn-lt"/>
              </a:rPr>
              <a:t>Methodology:</a:t>
            </a:r>
          </a:p>
        </p:txBody>
      </p:sp>
      <p:sp>
        <p:nvSpPr>
          <p:cNvPr id="6" name="Text Placeholder 5">
            <a:extLst>
              <a:ext uri="{FF2B5EF4-FFF2-40B4-BE49-F238E27FC236}">
                <a16:creationId xmlns:a16="http://schemas.microsoft.com/office/drawing/2014/main" id="{C11407BB-46F0-F059-07C0-7A932BA51B69}"/>
              </a:ext>
            </a:extLst>
          </p:cNvPr>
          <p:cNvSpPr>
            <a:spLocks noGrp="1"/>
          </p:cNvSpPr>
          <p:nvPr>
            <p:ph type="body" sz="quarter" idx="18"/>
          </p:nvPr>
        </p:nvSpPr>
        <p:spPr/>
        <p:txBody>
          <a:bodyPr/>
          <a:lstStyle/>
          <a:p>
            <a:r>
              <a:rPr lang="en-US" dirty="0"/>
              <a:t>School of Information Studies</a:t>
            </a:r>
          </a:p>
        </p:txBody>
      </p:sp>
      <p:grpSp>
        <p:nvGrpSpPr>
          <p:cNvPr id="13" name="Group 12">
            <a:extLst>
              <a:ext uri="{FF2B5EF4-FFF2-40B4-BE49-F238E27FC236}">
                <a16:creationId xmlns:a16="http://schemas.microsoft.com/office/drawing/2014/main" id="{662FD89E-657F-A967-FB97-1993D1F9C0FC}"/>
              </a:ext>
            </a:extLst>
          </p:cNvPr>
          <p:cNvGrpSpPr/>
          <p:nvPr/>
        </p:nvGrpSpPr>
        <p:grpSpPr>
          <a:xfrm>
            <a:off x="1849830" y="1894243"/>
            <a:ext cx="10160718" cy="4621036"/>
            <a:chOff x="666238" y="1558452"/>
            <a:chExt cx="11041078" cy="5021419"/>
          </a:xfrm>
        </p:grpSpPr>
        <p:sp>
          <p:nvSpPr>
            <p:cNvPr id="14" name="TextBox 25">
              <a:extLst>
                <a:ext uri="{FF2B5EF4-FFF2-40B4-BE49-F238E27FC236}">
                  <a16:creationId xmlns:a16="http://schemas.microsoft.com/office/drawing/2014/main" id="{68CA55FD-74F9-2500-69EE-F1E41CF9B461}"/>
                </a:ext>
              </a:extLst>
            </p:cNvPr>
            <p:cNvSpPr txBox="1"/>
            <p:nvPr/>
          </p:nvSpPr>
          <p:spPr>
            <a:xfrm>
              <a:off x="666238" y="1558452"/>
              <a:ext cx="2500336" cy="401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Style Image</a:t>
              </a:r>
            </a:p>
          </p:txBody>
        </p:sp>
        <p:sp>
          <p:nvSpPr>
            <p:cNvPr id="15" name="TextBox 26">
              <a:extLst>
                <a:ext uri="{FF2B5EF4-FFF2-40B4-BE49-F238E27FC236}">
                  <a16:creationId xmlns:a16="http://schemas.microsoft.com/office/drawing/2014/main" id="{C6DFC5DD-37D4-F8B7-9606-8F9D47488AE0}"/>
                </a:ext>
              </a:extLst>
            </p:cNvPr>
            <p:cNvSpPr txBox="1"/>
            <p:nvPr/>
          </p:nvSpPr>
          <p:spPr>
            <a:xfrm>
              <a:off x="666238" y="3883759"/>
              <a:ext cx="2500336" cy="401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Content Image</a:t>
              </a:r>
            </a:p>
          </p:txBody>
        </p:sp>
        <p:cxnSp>
          <p:nvCxnSpPr>
            <p:cNvPr id="16" name="Straight Arrow Connector 15">
              <a:extLst>
                <a:ext uri="{FF2B5EF4-FFF2-40B4-BE49-F238E27FC236}">
                  <a16:creationId xmlns:a16="http://schemas.microsoft.com/office/drawing/2014/main" id="{AB668090-E88B-14C2-7FB9-539A49106A6E}"/>
                </a:ext>
              </a:extLst>
            </p:cNvPr>
            <p:cNvCxnSpPr>
              <a:cxnSpLocks/>
            </p:cNvCxnSpPr>
            <p:nvPr/>
          </p:nvCxnSpPr>
          <p:spPr>
            <a:xfrm>
              <a:off x="6021618" y="2926831"/>
              <a:ext cx="0" cy="11108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29">
              <a:extLst>
                <a:ext uri="{FF2B5EF4-FFF2-40B4-BE49-F238E27FC236}">
                  <a16:creationId xmlns:a16="http://schemas.microsoft.com/office/drawing/2014/main" id="{C80E2F77-4B7F-5A1F-92AE-A9C7490711D4}"/>
                </a:ext>
              </a:extLst>
            </p:cNvPr>
            <p:cNvSpPr txBox="1"/>
            <p:nvPr/>
          </p:nvSpPr>
          <p:spPr>
            <a:xfrm>
              <a:off x="4868727" y="4037669"/>
              <a:ext cx="4269218" cy="1003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US">
                  <a:solidFill>
                    <a:schemeClr val="tx1"/>
                  </a:solidFill>
                </a:rPr>
                <a:t>Iteratively minimize the loss until the style and content converge to generate the target image</a:t>
              </a:r>
            </a:p>
          </p:txBody>
        </p:sp>
        <mc:AlternateContent xmlns:mc="http://schemas.openxmlformats.org/markup-compatibility/2006">
          <mc:Choice xmlns:a14="http://schemas.microsoft.com/office/drawing/2010/main" Requires="a14">
            <p:sp>
              <p:nvSpPr>
                <p:cNvPr id="18" name="TextBox 39">
                  <a:extLst>
                    <a:ext uri="{FF2B5EF4-FFF2-40B4-BE49-F238E27FC236}">
                      <a16:creationId xmlns:a16="http://schemas.microsoft.com/office/drawing/2014/main" id="{36CE3172-BC4F-C4FA-BA48-1BA4BE91C247}"/>
                    </a:ext>
                  </a:extLst>
                </p:cNvPr>
                <p:cNvSpPr txBox="1"/>
                <p:nvPr/>
              </p:nvSpPr>
              <p:spPr>
                <a:xfrm>
                  <a:off x="2805051" y="5072789"/>
                  <a:ext cx="6097044" cy="42516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14:m>
                    <m:oMathPara xmlns:m="http://schemas.openxmlformats.org/officeDocument/2006/math">
                      <m:oMathParaPr>
                        <m:jc m:val="centerGroup"/>
                      </m:oMathParaPr>
                      <m:oMath xmlns:m="http://schemas.openxmlformats.org/officeDocument/2006/math">
                        <m:r>
                          <a:rPr lang="en-US" sz="1800" b="0" i="1" u="none" strike="noStrike" smtClean="0">
                            <a:solidFill>
                              <a:schemeClr val="tx1"/>
                            </a:solidFill>
                            <a:effectLst/>
                            <a:latin typeface="Cambria Math" panose="02040503050406030204" pitchFamily="18" charset="0"/>
                          </a:rPr>
                          <m:t>𝐿</m:t>
                        </m:r>
                        <m:r>
                          <a:rPr lang="en-US" sz="1800" b="0" i="1" u="none" strike="noStrike" smtClean="0">
                            <a:solidFill>
                              <a:schemeClr val="tx1"/>
                            </a:solidFill>
                            <a:effectLst/>
                            <a:latin typeface="Cambria Math" panose="02040503050406030204" pitchFamily="18" charset="0"/>
                          </a:rPr>
                          <m:t>=</m:t>
                        </m:r>
                        <m:r>
                          <a:rPr lang="en-US" sz="1800" b="0" i="1" u="none" strike="noStrike" smtClean="0">
                            <a:solidFill>
                              <a:schemeClr val="tx1"/>
                            </a:solidFill>
                            <a:effectLst/>
                            <a:latin typeface="Cambria Math" panose="02040503050406030204" pitchFamily="18" charset="0"/>
                          </a:rPr>
                          <m:t>𝛼</m:t>
                        </m:r>
                        <m:sSub>
                          <m:sSubPr>
                            <m:ctrlPr>
                              <a:rPr lang="en-US" sz="1800" b="0" i="1" u="none" strike="noStrike" smtClean="0">
                                <a:solidFill>
                                  <a:schemeClr val="tx1"/>
                                </a:solidFill>
                                <a:effectLst/>
                                <a:latin typeface="Cambria Math" panose="02040503050406030204" pitchFamily="18" charset="0"/>
                              </a:rPr>
                            </m:ctrlPr>
                          </m:sSubPr>
                          <m:e>
                            <m:r>
                              <a:rPr lang="en-US" sz="1800" b="0" i="1" u="none" strike="noStrike" smtClean="0">
                                <a:solidFill>
                                  <a:schemeClr val="tx1"/>
                                </a:solidFill>
                                <a:effectLst/>
                                <a:latin typeface="Cambria Math" panose="02040503050406030204" pitchFamily="18" charset="0"/>
                              </a:rPr>
                              <m:t>𝐿</m:t>
                            </m:r>
                          </m:e>
                          <m:sub>
                            <m:r>
                              <a:rPr lang="en-US" sz="1800" b="0" i="1" u="none" strike="noStrike" smtClean="0">
                                <a:solidFill>
                                  <a:schemeClr val="tx1"/>
                                </a:solidFill>
                                <a:effectLst/>
                                <a:latin typeface="Cambria Math" panose="02040503050406030204" pitchFamily="18" charset="0"/>
                              </a:rPr>
                              <m:t>𝑐𝑜𝑛𝑡𝑒𝑛𝑡</m:t>
                            </m:r>
                          </m:sub>
                        </m:sSub>
                        <m:d>
                          <m:dPr>
                            <m:ctrlPr>
                              <a:rPr lang="en-US" sz="1800" b="0" i="1" u="none" strike="noStrike" smtClean="0">
                                <a:solidFill>
                                  <a:schemeClr val="tx1"/>
                                </a:solidFill>
                                <a:effectLst/>
                                <a:latin typeface="Cambria Math" panose="02040503050406030204" pitchFamily="18" charset="0"/>
                              </a:rPr>
                            </m:ctrlPr>
                          </m:dPr>
                          <m:e>
                            <m:r>
                              <a:rPr lang="en-US" sz="1800" b="0" i="1" u="none" strike="noStrike" smtClean="0">
                                <a:solidFill>
                                  <a:schemeClr val="tx1"/>
                                </a:solidFill>
                                <a:effectLst/>
                                <a:latin typeface="Cambria Math" panose="02040503050406030204" pitchFamily="18" charset="0"/>
                              </a:rPr>
                              <m:t>𝑥</m:t>
                            </m:r>
                          </m:e>
                        </m:d>
                        <m:r>
                          <a:rPr lang="en-US" sz="1800" b="0" i="1" u="none" strike="noStrike" smtClean="0">
                            <a:solidFill>
                              <a:schemeClr val="tx1"/>
                            </a:solidFill>
                            <a:effectLst/>
                            <a:latin typeface="Cambria Math" panose="02040503050406030204" pitchFamily="18" charset="0"/>
                          </a:rPr>
                          <m:t>+</m:t>
                        </m:r>
                        <m:r>
                          <a:rPr lang="en-US" sz="1800" b="0" i="1" u="none" strike="noStrike" smtClean="0">
                            <a:solidFill>
                              <a:schemeClr val="tx1"/>
                            </a:solidFill>
                            <a:effectLst/>
                            <a:latin typeface="Cambria Math" panose="02040503050406030204" pitchFamily="18" charset="0"/>
                          </a:rPr>
                          <m:t>𝛽</m:t>
                        </m:r>
                        <m:r>
                          <a:rPr lang="en-US" sz="1800" b="0" i="1" u="none" strike="noStrike" smtClean="0">
                            <a:solidFill>
                              <a:schemeClr val="tx1"/>
                            </a:solidFill>
                            <a:effectLst/>
                            <a:latin typeface="Cambria Math" panose="02040503050406030204" pitchFamily="18" charset="0"/>
                          </a:rPr>
                          <m:t>∑ </m:t>
                        </m:r>
                        <m:sSub>
                          <m:sSubPr>
                            <m:ctrlPr>
                              <a:rPr lang="en-US" sz="1800" b="0" i="1" u="none" strike="noStrike" smtClean="0">
                                <a:solidFill>
                                  <a:schemeClr val="tx1"/>
                                </a:solidFill>
                                <a:effectLst/>
                                <a:latin typeface="Cambria Math" panose="02040503050406030204" pitchFamily="18" charset="0"/>
                              </a:rPr>
                            </m:ctrlPr>
                          </m:sSubPr>
                          <m:e>
                            <m:r>
                              <a:rPr lang="en-US" sz="1800" b="0" i="1" u="none" strike="noStrike" smtClean="0">
                                <a:solidFill>
                                  <a:schemeClr val="tx1"/>
                                </a:solidFill>
                                <a:effectLst/>
                                <a:latin typeface="Cambria Math" panose="02040503050406030204" pitchFamily="18" charset="0"/>
                              </a:rPr>
                              <m:t>𝐿</m:t>
                            </m:r>
                          </m:e>
                          <m:sub>
                            <m:r>
                              <a:rPr lang="en-US" sz="1800" b="0" i="1" u="none" strike="noStrike" smtClean="0">
                                <a:solidFill>
                                  <a:schemeClr val="tx1"/>
                                </a:solidFill>
                                <a:effectLst/>
                                <a:latin typeface="Cambria Math" panose="02040503050406030204" pitchFamily="18" charset="0"/>
                              </a:rPr>
                              <m:t>𝑠𝑡𝑦𝑙𝑒</m:t>
                            </m:r>
                          </m:sub>
                        </m:sSub>
                        <m:r>
                          <a:rPr lang="en-US" sz="1800" b="0" i="1" u="none" strike="noStrike" smtClean="0">
                            <a:solidFill>
                              <a:schemeClr val="tx1"/>
                            </a:solidFill>
                            <a:effectLst/>
                            <a:latin typeface="Cambria Math" panose="02040503050406030204" pitchFamily="18" charset="0"/>
                          </a:rPr>
                          <m:t>( </m:t>
                        </m:r>
                        <m:r>
                          <a:rPr lang="en-US" sz="1800" b="0" i="1" u="none" strike="noStrike" smtClean="0">
                            <a:solidFill>
                              <a:schemeClr val="tx1"/>
                            </a:solidFill>
                            <a:effectLst/>
                            <a:latin typeface="Cambria Math" panose="02040503050406030204" pitchFamily="18" charset="0"/>
                          </a:rPr>
                          <m:t>𝐺</m:t>
                        </m:r>
                        <m:d>
                          <m:dPr>
                            <m:ctrlPr>
                              <a:rPr lang="en-US" sz="1800" b="0" i="1" u="none" strike="noStrike" smtClean="0">
                                <a:solidFill>
                                  <a:schemeClr val="tx1"/>
                                </a:solidFill>
                                <a:effectLst/>
                                <a:latin typeface="Cambria Math" panose="02040503050406030204" pitchFamily="18" charset="0"/>
                              </a:rPr>
                            </m:ctrlPr>
                          </m:dPr>
                          <m:e>
                            <m:r>
                              <a:rPr lang="en-US" sz="1800" b="0" i="1" u="none" strike="noStrike" smtClean="0">
                                <a:solidFill>
                                  <a:schemeClr val="tx1"/>
                                </a:solidFill>
                                <a:effectLst/>
                                <a:latin typeface="Cambria Math" panose="02040503050406030204" pitchFamily="18" charset="0"/>
                              </a:rPr>
                              <m:t>𝑥</m:t>
                            </m:r>
                          </m:e>
                        </m:d>
                        <m:r>
                          <a:rPr lang="en-US" sz="1800" b="0" i="1" u="none" strike="noStrike" smtClean="0">
                            <a:solidFill>
                              <a:schemeClr val="tx1"/>
                            </a:solidFill>
                            <a:effectLst/>
                            <a:latin typeface="Cambria Math" panose="02040503050406030204" pitchFamily="18" charset="0"/>
                          </a:rPr>
                          <m:t>)</m:t>
                        </m:r>
                      </m:oMath>
                    </m:oMathPara>
                  </a14:m>
                  <a:endParaRPr lang="en-US" sz="1800" b="0" i="0">
                    <a:solidFill>
                      <a:schemeClr val="tx1"/>
                    </a:solidFill>
                    <a:effectLst/>
                    <a:latin typeface="Segoe UI" panose="020B0502040204020203" pitchFamily="34" charset="0"/>
                  </a:endParaRPr>
                </a:p>
              </p:txBody>
            </p:sp>
          </mc:Choice>
          <mc:Fallback>
            <p:sp>
              <p:nvSpPr>
                <p:cNvPr id="18" name="TextBox 39">
                  <a:extLst>
                    <a:ext uri="{FF2B5EF4-FFF2-40B4-BE49-F238E27FC236}">
                      <a16:creationId xmlns:a16="http://schemas.microsoft.com/office/drawing/2014/main" id="{36CE3172-BC4F-C4FA-BA48-1BA4BE91C247}"/>
                    </a:ext>
                  </a:extLst>
                </p:cNvPr>
                <p:cNvSpPr txBox="1">
                  <a:spLocks noRot="1" noChangeAspect="1" noMove="1" noResize="1" noEditPoints="1" noAdjustHandles="1" noChangeArrowheads="1" noChangeShapeType="1" noTextEdit="1"/>
                </p:cNvSpPr>
                <p:nvPr/>
              </p:nvSpPr>
              <p:spPr>
                <a:xfrm>
                  <a:off x="2805051" y="5072789"/>
                  <a:ext cx="6097044" cy="425161"/>
                </a:xfrm>
                <a:prstGeom prst="rect">
                  <a:avLst/>
                </a:prstGeom>
                <a:blipFill>
                  <a:blip r:embed="rId2"/>
                  <a:stretch>
                    <a:fillRect b="-9375"/>
                  </a:stretch>
                </a:blipFill>
              </p:spPr>
              <p:txBody>
                <a:bodyPr/>
                <a:lstStyle/>
                <a:p>
                  <a:r>
                    <a:rPr lang="en-US">
                      <a:noFill/>
                    </a:rPr>
                    <a:t> </a:t>
                  </a:r>
                </a:p>
              </p:txBody>
            </p:sp>
          </mc:Fallback>
        </mc:AlternateContent>
        <p:pic>
          <p:nvPicPr>
            <p:cNvPr id="19" name="Content Placeholder 8" descr="A graph of different values of alpha and epops&#10;&#10;Description automatically generated">
              <a:extLst>
                <a:ext uri="{FF2B5EF4-FFF2-40B4-BE49-F238E27FC236}">
                  <a16:creationId xmlns:a16="http://schemas.microsoft.com/office/drawing/2014/main" id="{EC514387-4C84-7FAC-2BCE-6C7F9FF1FF38}"/>
                </a:ext>
              </a:extLst>
            </p:cNvPr>
            <p:cNvPicPr>
              <a:picLocks noChangeAspect="1"/>
            </p:cNvPicPr>
            <p:nvPr/>
          </p:nvPicPr>
          <p:blipFill>
            <a:blip r:embed="rId3"/>
            <a:stretch>
              <a:fillRect/>
            </a:stretch>
          </p:blipFill>
          <p:spPr>
            <a:xfrm>
              <a:off x="9295877" y="4622908"/>
              <a:ext cx="2411439" cy="1956963"/>
            </a:xfrm>
            <a:prstGeom prst="rect">
              <a:avLst/>
            </a:prstGeom>
          </p:spPr>
        </p:pic>
        <p:pic>
          <p:nvPicPr>
            <p:cNvPr id="20" name="Picture 19" descr="A black background with different colored rectangles&#10;&#10;Description automatically generated">
              <a:extLst>
                <a:ext uri="{FF2B5EF4-FFF2-40B4-BE49-F238E27FC236}">
                  <a16:creationId xmlns:a16="http://schemas.microsoft.com/office/drawing/2014/main" id="{6A64A39F-8CDA-2B8A-0D5A-A2DD571823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4022" y="1958541"/>
              <a:ext cx="8126469" cy="1997757"/>
            </a:xfrm>
            <a:prstGeom prst="rect">
              <a:avLst/>
            </a:prstGeom>
          </p:spPr>
        </p:pic>
      </p:grpSp>
      <p:pic>
        <p:nvPicPr>
          <p:cNvPr id="10245" name="Picture 5" descr="Model Architecture">
            <a:extLst>
              <a:ext uri="{FF2B5EF4-FFF2-40B4-BE49-F238E27FC236}">
                <a16:creationId xmlns:a16="http://schemas.microsoft.com/office/drawing/2014/main" id="{D3E12B25-FCE1-8265-E068-C74B9EA9D5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895" y="4670393"/>
            <a:ext cx="2972451" cy="1459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71298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3240EB-25EA-7F93-85EF-18E44D24BA86}"/>
              </a:ext>
            </a:extLst>
          </p:cNvPr>
          <p:cNvSpPr>
            <a:spLocks noGrp="1"/>
          </p:cNvSpPr>
          <p:nvPr>
            <p:ph type="sldNum" sz="quarter" idx="10"/>
          </p:nvPr>
        </p:nvSpPr>
        <p:spPr/>
        <p:txBody>
          <a:bodyPr/>
          <a:lstStyle/>
          <a:p>
            <a:fld id="{F343A32A-436A-8143-8894-653E98457856}" type="slidenum">
              <a:rPr lang="en-US" smtClean="0"/>
              <a:pPr/>
              <a:t>32</a:t>
            </a:fld>
            <a:endParaRPr lang="en-US"/>
          </a:p>
        </p:txBody>
      </p:sp>
      <p:sp>
        <p:nvSpPr>
          <p:cNvPr id="3" name="Title 2">
            <a:extLst>
              <a:ext uri="{FF2B5EF4-FFF2-40B4-BE49-F238E27FC236}">
                <a16:creationId xmlns:a16="http://schemas.microsoft.com/office/drawing/2014/main" id="{06CDAD7D-D3AE-18F2-D1A4-146256B006A1}"/>
              </a:ext>
            </a:extLst>
          </p:cNvPr>
          <p:cNvSpPr>
            <a:spLocks noGrp="1"/>
          </p:cNvSpPr>
          <p:nvPr>
            <p:ph type="title"/>
          </p:nvPr>
        </p:nvSpPr>
        <p:spPr>
          <a:xfrm>
            <a:off x="457200" y="253938"/>
            <a:ext cx="11734800" cy="632988"/>
          </a:xfrm>
        </p:spPr>
        <p:txBody>
          <a:bodyPr/>
          <a:lstStyle/>
          <a:p>
            <a:r>
              <a:rPr lang="en-US" dirty="0"/>
              <a:t>Neural Artistry: A Journey through Style Transfer</a:t>
            </a:r>
          </a:p>
        </p:txBody>
      </p:sp>
      <p:sp>
        <p:nvSpPr>
          <p:cNvPr id="4" name="Content Placeholder 3">
            <a:extLst>
              <a:ext uri="{FF2B5EF4-FFF2-40B4-BE49-F238E27FC236}">
                <a16:creationId xmlns:a16="http://schemas.microsoft.com/office/drawing/2014/main" id="{404F25D9-4EB6-4287-28BA-F8A5CEFD746D}"/>
              </a:ext>
            </a:extLst>
          </p:cNvPr>
          <p:cNvSpPr>
            <a:spLocks noGrp="1"/>
          </p:cNvSpPr>
          <p:nvPr>
            <p:ph sz="quarter" idx="16"/>
          </p:nvPr>
        </p:nvSpPr>
        <p:spPr/>
        <p:txBody>
          <a:bodyPr/>
          <a:lstStyle/>
          <a:p>
            <a:r>
              <a:rPr lang="en-US" dirty="0"/>
              <a:t>IST 691: Deep Learning in Practice </a:t>
            </a:r>
          </a:p>
        </p:txBody>
      </p:sp>
      <p:sp>
        <p:nvSpPr>
          <p:cNvPr id="5" name="Text Placeholder 4">
            <a:extLst>
              <a:ext uri="{FF2B5EF4-FFF2-40B4-BE49-F238E27FC236}">
                <a16:creationId xmlns:a16="http://schemas.microsoft.com/office/drawing/2014/main" id="{D4E685C5-18E0-298D-54D1-32D9CC305A93}"/>
              </a:ext>
            </a:extLst>
          </p:cNvPr>
          <p:cNvSpPr>
            <a:spLocks noGrp="1"/>
          </p:cNvSpPr>
          <p:nvPr>
            <p:ph type="body" sz="quarter" idx="17"/>
          </p:nvPr>
        </p:nvSpPr>
        <p:spPr>
          <a:xfrm>
            <a:off x="457200" y="1640706"/>
            <a:ext cx="5510463" cy="3781324"/>
          </a:xfrm>
        </p:spPr>
        <p:txBody>
          <a:bodyPr/>
          <a:lstStyle/>
          <a:p>
            <a:pPr marL="0" marR="0" lvl="0" indent="0" algn="l" defTabSz="914400" rtl="0" eaLnBrk="1" fontAlgn="auto" latinLnBrk="0" hangingPunct="1">
              <a:lnSpc>
                <a:spcPct val="107000"/>
              </a:lnSpc>
              <a:spcBef>
                <a:spcPts val="0"/>
              </a:spcBef>
              <a:spcAft>
                <a:spcPts val="800"/>
              </a:spcAft>
              <a:buClr>
                <a:srgbClr val="E48312"/>
              </a:buClr>
              <a:buSzPct val="100000"/>
              <a:buFont typeface="Calibri" panose="020F0502020204030204" pitchFamily="34" charset="0"/>
              <a:buNone/>
              <a:tabLst/>
              <a:defRPr/>
            </a:pPr>
            <a:r>
              <a:rPr lang="en-US" sz="1800" dirty="0">
                <a:latin typeface="+mn-lt"/>
              </a:rPr>
              <a:t>Experiments:</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b="1" dirty="0">
                <a:latin typeface="+mn-lt"/>
              </a:rPr>
              <a:t>Experiment 0</a:t>
            </a:r>
            <a:r>
              <a:rPr lang="en-US" sz="1800" dirty="0">
                <a:latin typeface="+mn-lt"/>
              </a:rPr>
              <a:t>: Checking loss variation among Adam and L-BFGS Optimizers​</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b="1" dirty="0">
                <a:latin typeface="+mn-lt"/>
              </a:rPr>
              <a:t>Experiment 1</a:t>
            </a:r>
            <a:r>
              <a:rPr lang="en-US" sz="1800" dirty="0">
                <a:latin typeface="+mn-lt"/>
              </a:rPr>
              <a:t>:  Content &amp; Style loss weight manipulation with L-BFGS Optimizer​</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b="1" dirty="0">
                <a:latin typeface="+mn-lt"/>
              </a:rPr>
              <a:t>Experiment 2</a:t>
            </a:r>
            <a:r>
              <a:rPr lang="en-US" sz="1800" dirty="0">
                <a:latin typeface="+mn-lt"/>
              </a:rPr>
              <a:t>: Content &amp; Style loss weight manipulation with Adam Optimizer ​</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b="1" dirty="0">
                <a:latin typeface="+mn-lt"/>
              </a:rPr>
              <a:t>Experiment 3</a:t>
            </a:r>
            <a:r>
              <a:rPr lang="en-US" sz="1800" dirty="0">
                <a:latin typeface="+mn-lt"/>
              </a:rPr>
              <a:t>: Checking effects of selected layers on the generated image on VGG19 and </a:t>
            </a:r>
            <a:r>
              <a:rPr lang="en-US" sz="1800" dirty="0" err="1">
                <a:latin typeface="+mn-lt"/>
              </a:rPr>
              <a:t>AlexNet</a:t>
            </a:r>
            <a:r>
              <a:rPr lang="en-US" sz="1800" dirty="0">
                <a:latin typeface="+mn-lt"/>
              </a:rPr>
              <a:t>​</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b="1" dirty="0">
                <a:latin typeface="+mn-lt"/>
              </a:rPr>
              <a:t>Experiment 4</a:t>
            </a:r>
            <a:r>
              <a:rPr lang="en-US" sz="1800" dirty="0">
                <a:latin typeface="+mn-lt"/>
              </a:rPr>
              <a:t>: Feature Matrix rotation effects on the generated image​</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b="1" dirty="0">
                <a:latin typeface="+mn-lt"/>
              </a:rPr>
              <a:t>Experiment 5</a:t>
            </a:r>
            <a:r>
              <a:rPr lang="en-US" sz="1800" dirty="0">
                <a:latin typeface="+mn-lt"/>
              </a:rPr>
              <a:t>: Using two style images instead of one​</a:t>
            </a:r>
          </a:p>
        </p:txBody>
      </p:sp>
      <p:sp>
        <p:nvSpPr>
          <p:cNvPr id="6" name="Text Placeholder 5">
            <a:extLst>
              <a:ext uri="{FF2B5EF4-FFF2-40B4-BE49-F238E27FC236}">
                <a16:creationId xmlns:a16="http://schemas.microsoft.com/office/drawing/2014/main" id="{C11407BB-46F0-F059-07C0-7A932BA51B69}"/>
              </a:ext>
            </a:extLst>
          </p:cNvPr>
          <p:cNvSpPr>
            <a:spLocks noGrp="1"/>
          </p:cNvSpPr>
          <p:nvPr>
            <p:ph type="body" sz="quarter" idx="18"/>
          </p:nvPr>
        </p:nvSpPr>
        <p:spPr/>
        <p:txBody>
          <a:bodyPr/>
          <a:lstStyle/>
          <a:p>
            <a:r>
              <a:rPr lang="en-US" dirty="0"/>
              <a:t>School of Information Studies</a:t>
            </a:r>
          </a:p>
        </p:txBody>
      </p:sp>
      <p:pic>
        <p:nvPicPr>
          <p:cNvPr id="12290" name="Picture 2" descr="A screen shot of a computer program&#10;&#10;Description automatically generated">
            <a:extLst>
              <a:ext uri="{FF2B5EF4-FFF2-40B4-BE49-F238E27FC236}">
                <a16:creationId xmlns:a16="http://schemas.microsoft.com/office/drawing/2014/main" id="{53ED26A2-F5BE-2EDB-B3B8-1DDAABB27E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799201"/>
            <a:ext cx="5857522" cy="4330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920950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3240EB-25EA-7F93-85EF-18E44D24BA86}"/>
              </a:ext>
            </a:extLst>
          </p:cNvPr>
          <p:cNvSpPr>
            <a:spLocks noGrp="1"/>
          </p:cNvSpPr>
          <p:nvPr>
            <p:ph type="sldNum" sz="quarter" idx="10"/>
          </p:nvPr>
        </p:nvSpPr>
        <p:spPr/>
        <p:txBody>
          <a:bodyPr/>
          <a:lstStyle/>
          <a:p>
            <a:fld id="{F343A32A-436A-8143-8894-653E98457856}" type="slidenum">
              <a:rPr lang="en-US" smtClean="0"/>
              <a:pPr/>
              <a:t>33</a:t>
            </a:fld>
            <a:endParaRPr lang="en-US"/>
          </a:p>
        </p:txBody>
      </p:sp>
      <p:sp>
        <p:nvSpPr>
          <p:cNvPr id="3" name="Title 2">
            <a:extLst>
              <a:ext uri="{FF2B5EF4-FFF2-40B4-BE49-F238E27FC236}">
                <a16:creationId xmlns:a16="http://schemas.microsoft.com/office/drawing/2014/main" id="{06CDAD7D-D3AE-18F2-D1A4-146256B006A1}"/>
              </a:ext>
            </a:extLst>
          </p:cNvPr>
          <p:cNvSpPr>
            <a:spLocks noGrp="1"/>
          </p:cNvSpPr>
          <p:nvPr>
            <p:ph type="title"/>
          </p:nvPr>
        </p:nvSpPr>
        <p:spPr>
          <a:xfrm>
            <a:off x="457200" y="253938"/>
            <a:ext cx="11734800" cy="632988"/>
          </a:xfrm>
        </p:spPr>
        <p:txBody>
          <a:bodyPr/>
          <a:lstStyle/>
          <a:p>
            <a:r>
              <a:rPr lang="en-US" dirty="0"/>
              <a:t>Neural Artistry: A Journey through Style Transfer</a:t>
            </a:r>
          </a:p>
        </p:txBody>
      </p:sp>
      <p:sp>
        <p:nvSpPr>
          <p:cNvPr id="4" name="Content Placeholder 3">
            <a:extLst>
              <a:ext uri="{FF2B5EF4-FFF2-40B4-BE49-F238E27FC236}">
                <a16:creationId xmlns:a16="http://schemas.microsoft.com/office/drawing/2014/main" id="{404F25D9-4EB6-4287-28BA-F8A5CEFD746D}"/>
              </a:ext>
            </a:extLst>
          </p:cNvPr>
          <p:cNvSpPr>
            <a:spLocks noGrp="1"/>
          </p:cNvSpPr>
          <p:nvPr>
            <p:ph sz="quarter" idx="16"/>
          </p:nvPr>
        </p:nvSpPr>
        <p:spPr/>
        <p:txBody>
          <a:bodyPr/>
          <a:lstStyle/>
          <a:p>
            <a:r>
              <a:rPr lang="en-US" dirty="0"/>
              <a:t>IST 691: Deep Learning in Practice </a:t>
            </a:r>
          </a:p>
        </p:txBody>
      </p:sp>
      <p:sp>
        <p:nvSpPr>
          <p:cNvPr id="5" name="Text Placeholder 4">
            <a:extLst>
              <a:ext uri="{FF2B5EF4-FFF2-40B4-BE49-F238E27FC236}">
                <a16:creationId xmlns:a16="http://schemas.microsoft.com/office/drawing/2014/main" id="{D4E685C5-18E0-298D-54D1-32D9CC305A93}"/>
              </a:ext>
            </a:extLst>
          </p:cNvPr>
          <p:cNvSpPr>
            <a:spLocks noGrp="1"/>
          </p:cNvSpPr>
          <p:nvPr>
            <p:ph type="body" sz="quarter" idx="17"/>
          </p:nvPr>
        </p:nvSpPr>
        <p:spPr>
          <a:xfrm>
            <a:off x="457200" y="1640706"/>
            <a:ext cx="11277600" cy="3781324"/>
          </a:xfrm>
        </p:spPr>
        <p:txBody>
          <a:bodyPr/>
          <a:lstStyle/>
          <a:p>
            <a:pPr marL="0" marR="0" lvl="0" indent="0" algn="l" defTabSz="914400" rtl="0" eaLnBrk="1" fontAlgn="auto" latinLnBrk="0" hangingPunct="1">
              <a:lnSpc>
                <a:spcPct val="107000"/>
              </a:lnSpc>
              <a:spcBef>
                <a:spcPts val="0"/>
              </a:spcBef>
              <a:spcAft>
                <a:spcPts val="800"/>
              </a:spcAft>
              <a:buClr>
                <a:srgbClr val="E48312"/>
              </a:buClr>
              <a:buSzPct val="100000"/>
              <a:buFont typeface="Calibri" panose="020F0502020204030204" pitchFamily="34" charset="0"/>
              <a:buNone/>
              <a:tabLst/>
              <a:defRPr/>
            </a:pPr>
            <a:r>
              <a:rPr lang="en-US" sz="1800" dirty="0">
                <a:latin typeface="+mn-lt"/>
              </a:rPr>
              <a:t>Experiments Results and Insights:</a:t>
            </a:r>
          </a:p>
          <a:p>
            <a:pPr marR="0" lvl="0" algn="l" defTabSz="914400" rtl="0" eaLnBrk="1" fontAlgn="auto" latinLnBrk="0" hangingPunct="1">
              <a:lnSpc>
                <a:spcPct val="107000"/>
              </a:lnSpc>
              <a:spcBef>
                <a:spcPts val="0"/>
              </a:spcBef>
              <a:spcAft>
                <a:spcPts val="800"/>
              </a:spcAft>
              <a:buClr>
                <a:srgbClr val="E48312"/>
              </a:buClr>
              <a:buSzPct val="100000"/>
              <a:tabLst/>
              <a:defRPr/>
            </a:pPr>
            <a:r>
              <a:rPr lang="en-US" sz="1800" b="1" dirty="0">
                <a:latin typeface="+mn-lt"/>
              </a:rPr>
              <a:t>Experiment 0 </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latin typeface="+mn-lt"/>
              </a:rPr>
              <a:t>Comparing Adam and L-BFGS optimizers over the same parameters we found that Adam performed much better than L-BFGS on our initial default parameters. Looking at the convergence of the losses we found that LBFGS had a huge initial spike thus the parameters warranted tuning.</a:t>
            </a:r>
          </a:p>
          <a:p>
            <a:pPr marR="0" lvl="0" algn="l" defTabSz="914400" rtl="0" eaLnBrk="1" fontAlgn="auto" latinLnBrk="0" hangingPunct="1">
              <a:lnSpc>
                <a:spcPct val="107000"/>
              </a:lnSpc>
              <a:spcBef>
                <a:spcPts val="0"/>
              </a:spcBef>
              <a:spcAft>
                <a:spcPts val="800"/>
              </a:spcAft>
              <a:buClr>
                <a:srgbClr val="E48312"/>
              </a:buClr>
              <a:buSzPct val="100000"/>
              <a:tabLst/>
              <a:defRPr/>
            </a:pPr>
            <a:r>
              <a:rPr lang="en-US" sz="1800" b="1" dirty="0">
                <a:latin typeface="+mn-lt"/>
              </a:rPr>
              <a:t>Experiment 1 and 2</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latin typeface="+mn-lt"/>
              </a:rPr>
              <a:t>Experiment 1 tells us that the best values for alpha and beta for L-BFGS are in the range 0&lt;𝛼&lt;1 and 0&lt;𝛽&lt;1𝑒2  and for the Adam optimizer are 𝛼≤𝛽 </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latin typeface="+mn-lt"/>
              </a:rPr>
              <a:t>We also observed that low values of 𝛼 and 𝛽 are preferred, because excessively large values of 𝛼 and 𝛽 don’t give us significantly better results and only increases the processing time and increases the loss range.</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latin typeface="+mn-lt"/>
              </a:rPr>
              <a:t>For low 𝛼 and 𝛽, L-BFGS and Adam both show similar loss convergence trends, however, due to slower convergence and unpredictability of L-BFGS for high low 𝛼 and 𝛽, we prefer to use Adam Optimizer.</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endParaRPr lang="en-US" sz="1800" dirty="0">
              <a:latin typeface="+mn-lt"/>
            </a:endParaRPr>
          </a:p>
        </p:txBody>
      </p:sp>
      <p:sp>
        <p:nvSpPr>
          <p:cNvPr id="6" name="Text Placeholder 5">
            <a:extLst>
              <a:ext uri="{FF2B5EF4-FFF2-40B4-BE49-F238E27FC236}">
                <a16:creationId xmlns:a16="http://schemas.microsoft.com/office/drawing/2014/main" id="{C11407BB-46F0-F059-07C0-7A932BA51B69}"/>
              </a:ext>
            </a:extLst>
          </p:cNvPr>
          <p:cNvSpPr>
            <a:spLocks noGrp="1"/>
          </p:cNvSpPr>
          <p:nvPr>
            <p:ph type="body" sz="quarter" idx="18"/>
          </p:nvPr>
        </p:nvSpPr>
        <p:spPr/>
        <p:txBody>
          <a:bodyPr/>
          <a:lstStyle/>
          <a:p>
            <a:r>
              <a:rPr lang="en-US" dirty="0"/>
              <a:t>School of Information Studies</a:t>
            </a:r>
          </a:p>
        </p:txBody>
      </p:sp>
    </p:spTree>
    <p:extLst>
      <p:ext uri="{BB962C8B-B14F-4D97-AF65-F5344CB8AC3E}">
        <p14:creationId xmlns:p14="http://schemas.microsoft.com/office/powerpoint/2010/main" val="138589476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3240EB-25EA-7F93-85EF-18E44D24BA86}"/>
              </a:ext>
            </a:extLst>
          </p:cNvPr>
          <p:cNvSpPr>
            <a:spLocks noGrp="1"/>
          </p:cNvSpPr>
          <p:nvPr>
            <p:ph type="sldNum" sz="quarter" idx="10"/>
          </p:nvPr>
        </p:nvSpPr>
        <p:spPr/>
        <p:txBody>
          <a:bodyPr/>
          <a:lstStyle/>
          <a:p>
            <a:fld id="{F343A32A-436A-8143-8894-653E98457856}" type="slidenum">
              <a:rPr lang="en-US" smtClean="0"/>
              <a:pPr/>
              <a:t>34</a:t>
            </a:fld>
            <a:endParaRPr lang="en-US"/>
          </a:p>
        </p:txBody>
      </p:sp>
      <p:sp>
        <p:nvSpPr>
          <p:cNvPr id="3" name="Title 2">
            <a:extLst>
              <a:ext uri="{FF2B5EF4-FFF2-40B4-BE49-F238E27FC236}">
                <a16:creationId xmlns:a16="http://schemas.microsoft.com/office/drawing/2014/main" id="{06CDAD7D-D3AE-18F2-D1A4-146256B006A1}"/>
              </a:ext>
            </a:extLst>
          </p:cNvPr>
          <p:cNvSpPr>
            <a:spLocks noGrp="1"/>
          </p:cNvSpPr>
          <p:nvPr>
            <p:ph type="title"/>
          </p:nvPr>
        </p:nvSpPr>
        <p:spPr>
          <a:xfrm>
            <a:off x="457200" y="253938"/>
            <a:ext cx="11734800" cy="632988"/>
          </a:xfrm>
        </p:spPr>
        <p:txBody>
          <a:bodyPr/>
          <a:lstStyle/>
          <a:p>
            <a:r>
              <a:rPr lang="en-US" dirty="0"/>
              <a:t>Neural Artistry: A Journey through Style Transfer</a:t>
            </a:r>
          </a:p>
        </p:txBody>
      </p:sp>
      <p:sp>
        <p:nvSpPr>
          <p:cNvPr id="4" name="Content Placeholder 3">
            <a:extLst>
              <a:ext uri="{FF2B5EF4-FFF2-40B4-BE49-F238E27FC236}">
                <a16:creationId xmlns:a16="http://schemas.microsoft.com/office/drawing/2014/main" id="{404F25D9-4EB6-4287-28BA-F8A5CEFD746D}"/>
              </a:ext>
            </a:extLst>
          </p:cNvPr>
          <p:cNvSpPr>
            <a:spLocks noGrp="1"/>
          </p:cNvSpPr>
          <p:nvPr>
            <p:ph sz="quarter" idx="16"/>
          </p:nvPr>
        </p:nvSpPr>
        <p:spPr/>
        <p:txBody>
          <a:bodyPr/>
          <a:lstStyle/>
          <a:p>
            <a:r>
              <a:rPr lang="en-US" dirty="0"/>
              <a:t>IST 691: Deep Learning in Practice </a:t>
            </a:r>
          </a:p>
        </p:txBody>
      </p:sp>
      <p:sp>
        <p:nvSpPr>
          <p:cNvPr id="5" name="Text Placeholder 4">
            <a:extLst>
              <a:ext uri="{FF2B5EF4-FFF2-40B4-BE49-F238E27FC236}">
                <a16:creationId xmlns:a16="http://schemas.microsoft.com/office/drawing/2014/main" id="{D4E685C5-18E0-298D-54D1-32D9CC305A93}"/>
              </a:ext>
            </a:extLst>
          </p:cNvPr>
          <p:cNvSpPr>
            <a:spLocks noGrp="1"/>
          </p:cNvSpPr>
          <p:nvPr>
            <p:ph type="body" sz="quarter" idx="17"/>
          </p:nvPr>
        </p:nvSpPr>
        <p:spPr>
          <a:xfrm>
            <a:off x="457200" y="1640706"/>
            <a:ext cx="11277600" cy="3781324"/>
          </a:xfrm>
        </p:spPr>
        <p:txBody>
          <a:bodyPr/>
          <a:lstStyle/>
          <a:p>
            <a:pPr marL="0" marR="0" lvl="0" indent="0" algn="l" defTabSz="914400" rtl="0" eaLnBrk="1" fontAlgn="auto" latinLnBrk="0" hangingPunct="1">
              <a:lnSpc>
                <a:spcPct val="107000"/>
              </a:lnSpc>
              <a:spcBef>
                <a:spcPts val="0"/>
              </a:spcBef>
              <a:spcAft>
                <a:spcPts val="800"/>
              </a:spcAft>
              <a:buClr>
                <a:srgbClr val="E48312"/>
              </a:buClr>
              <a:buSzPct val="100000"/>
              <a:buFont typeface="Calibri" panose="020F0502020204030204" pitchFamily="34" charset="0"/>
              <a:buNone/>
              <a:tabLst/>
              <a:defRPr/>
            </a:pPr>
            <a:r>
              <a:rPr lang="en-US" sz="1800" dirty="0">
                <a:latin typeface="+mn-lt"/>
              </a:rPr>
              <a:t>Experiments Results and Insights (Cont.):</a:t>
            </a:r>
          </a:p>
          <a:p>
            <a:pPr marR="0" lvl="0" algn="l" defTabSz="914400" rtl="0" eaLnBrk="1" fontAlgn="auto" latinLnBrk="0" hangingPunct="1">
              <a:lnSpc>
                <a:spcPct val="107000"/>
              </a:lnSpc>
              <a:spcBef>
                <a:spcPts val="0"/>
              </a:spcBef>
              <a:spcAft>
                <a:spcPts val="800"/>
              </a:spcAft>
              <a:buClr>
                <a:srgbClr val="E48312"/>
              </a:buClr>
              <a:buSzPct val="100000"/>
              <a:tabLst/>
              <a:defRPr/>
            </a:pPr>
            <a:r>
              <a:rPr lang="en-US" sz="1800" b="1" dirty="0">
                <a:latin typeface="+mn-lt"/>
              </a:rPr>
              <a:t>Experiment 3</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latin typeface="+mn-lt"/>
              </a:rPr>
              <a:t>VGG19 can extract more style from the style image but is slower than </a:t>
            </a:r>
            <a:r>
              <a:rPr lang="en-US" sz="1800" dirty="0" err="1">
                <a:latin typeface="+mn-lt"/>
              </a:rPr>
              <a:t>AlexNet</a:t>
            </a:r>
            <a:r>
              <a:rPr lang="en-US" sz="1800" dirty="0">
                <a:latin typeface="+mn-lt"/>
              </a:rPr>
              <a:t>. Using the middle convolution layers in both models was the most effective way of extracting the style elements from style image. </a:t>
            </a:r>
          </a:p>
          <a:p>
            <a:pPr marR="0" lvl="0" algn="l" defTabSz="914400" rtl="0" eaLnBrk="1" fontAlgn="auto" latinLnBrk="0" hangingPunct="1">
              <a:lnSpc>
                <a:spcPct val="107000"/>
              </a:lnSpc>
              <a:spcBef>
                <a:spcPts val="0"/>
              </a:spcBef>
              <a:spcAft>
                <a:spcPts val="800"/>
              </a:spcAft>
              <a:buClr>
                <a:srgbClr val="E48312"/>
              </a:buClr>
              <a:buSzPct val="100000"/>
              <a:tabLst/>
              <a:defRPr/>
            </a:pPr>
            <a:r>
              <a:rPr lang="en-US" sz="1800" b="1" dirty="0">
                <a:latin typeface="+mn-lt"/>
              </a:rPr>
              <a:t>Experiment 4</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latin typeface="+mn-lt"/>
              </a:rPr>
              <a:t>The images rotated by 0º and 180º are similar and the images rotated by 90º and 270º are similar. However, the rotated images are simply distorted and there is not much difference in style between them.</a:t>
            </a:r>
          </a:p>
          <a:p>
            <a:pPr marR="0" lvl="0" algn="l" defTabSz="914400" rtl="0" eaLnBrk="1" fontAlgn="auto" latinLnBrk="0" hangingPunct="1">
              <a:lnSpc>
                <a:spcPct val="107000"/>
              </a:lnSpc>
              <a:spcBef>
                <a:spcPts val="0"/>
              </a:spcBef>
              <a:spcAft>
                <a:spcPts val="800"/>
              </a:spcAft>
              <a:buClr>
                <a:srgbClr val="E48312"/>
              </a:buClr>
              <a:buSzPct val="100000"/>
              <a:tabLst/>
              <a:defRPr/>
            </a:pPr>
            <a:r>
              <a:rPr lang="en-US" sz="1800" b="1" dirty="0">
                <a:latin typeface="+mn-lt"/>
              </a:rPr>
              <a:t>Experiment 5</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latin typeface="+mn-lt"/>
              </a:rPr>
              <a:t>Using two different style images we can merge the styles of two images into one content image with good visual evidence. </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endParaRPr lang="en-US" sz="1800" dirty="0">
              <a:latin typeface="+mn-lt"/>
            </a:endParaRP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endParaRPr lang="en-US" sz="1800" dirty="0">
              <a:latin typeface="+mn-lt"/>
            </a:endParaRP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endParaRPr lang="en-US" sz="1800" dirty="0">
              <a:latin typeface="+mn-lt"/>
            </a:endParaRP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endParaRPr lang="en-US" sz="1800" dirty="0">
              <a:latin typeface="+mn-lt"/>
            </a:endParaRPr>
          </a:p>
        </p:txBody>
      </p:sp>
      <p:sp>
        <p:nvSpPr>
          <p:cNvPr id="6" name="Text Placeholder 5">
            <a:extLst>
              <a:ext uri="{FF2B5EF4-FFF2-40B4-BE49-F238E27FC236}">
                <a16:creationId xmlns:a16="http://schemas.microsoft.com/office/drawing/2014/main" id="{C11407BB-46F0-F059-07C0-7A932BA51B69}"/>
              </a:ext>
            </a:extLst>
          </p:cNvPr>
          <p:cNvSpPr>
            <a:spLocks noGrp="1"/>
          </p:cNvSpPr>
          <p:nvPr>
            <p:ph type="body" sz="quarter" idx="18"/>
          </p:nvPr>
        </p:nvSpPr>
        <p:spPr/>
        <p:txBody>
          <a:bodyPr/>
          <a:lstStyle/>
          <a:p>
            <a:r>
              <a:rPr lang="en-US" dirty="0"/>
              <a:t>School of Information Studies</a:t>
            </a:r>
          </a:p>
        </p:txBody>
      </p:sp>
    </p:spTree>
    <p:extLst>
      <p:ext uri="{BB962C8B-B14F-4D97-AF65-F5344CB8AC3E}">
        <p14:creationId xmlns:p14="http://schemas.microsoft.com/office/powerpoint/2010/main" val="164257645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3240EB-25EA-7F93-85EF-18E44D24BA86}"/>
              </a:ext>
            </a:extLst>
          </p:cNvPr>
          <p:cNvSpPr>
            <a:spLocks noGrp="1"/>
          </p:cNvSpPr>
          <p:nvPr>
            <p:ph type="sldNum" sz="quarter" idx="10"/>
          </p:nvPr>
        </p:nvSpPr>
        <p:spPr/>
        <p:txBody>
          <a:bodyPr/>
          <a:lstStyle/>
          <a:p>
            <a:fld id="{F343A32A-436A-8143-8894-653E98457856}" type="slidenum">
              <a:rPr lang="en-US" smtClean="0"/>
              <a:pPr/>
              <a:t>35</a:t>
            </a:fld>
            <a:endParaRPr lang="en-US"/>
          </a:p>
        </p:txBody>
      </p:sp>
      <p:sp>
        <p:nvSpPr>
          <p:cNvPr id="3" name="Title 2">
            <a:extLst>
              <a:ext uri="{FF2B5EF4-FFF2-40B4-BE49-F238E27FC236}">
                <a16:creationId xmlns:a16="http://schemas.microsoft.com/office/drawing/2014/main" id="{06CDAD7D-D3AE-18F2-D1A4-146256B006A1}"/>
              </a:ext>
            </a:extLst>
          </p:cNvPr>
          <p:cNvSpPr>
            <a:spLocks noGrp="1"/>
          </p:cNvSpPr>
          <p:nvPr>
            <p:ph type="title"/>
          </p:nvPr>
        </p:nvSpPr>
        <p:spPr>
          <a:xfrm>
            <a:off x="457200" y="253938"/>
            <a:ext cx="11734800" cy="632988"/>
          </a:xfrm>
        </p:spPr>
        <p:txBody>
          <a:bodyPr/>
          <a:lstStyle/>
          <a:p>
            <a:r>
              <a:rPr lang="en-US" dirty="0"/>
              <a:t>Neural Artistry: A Journey through Style Transfer</a:t>
            </a:r>
          </a:p>
        </p:txBody>
      </p:sp>
      <p:sp>
        <p:nvSpPr>
          <p:cNvPr id="4" name="Content Placeholder 3">
            <a:extLst>
              <a:ext uri="{FF2B5EF4-FFF2-40B4-BE49-F238E27FC236}">
                <a16:creationId xmlns:a16="http://schemas.microsoft.com/office/drawing/2014/main" id="{404F25D9-4EB6-4287-28BA-F8A5CEFD746D}"/>
              </a:ext>
            </a:extLst>
          </p:cNvPr>
          <p:cNvSpPr>
            <a:spLocks noGrp="1"/>
          </p:cNvSpPr>
          <p:nvPr>
            <p:ph sz="quarter" idx="16"/>
          </p:nvPr>
        </p:nvSpPr>
        <p:spPr/>
        <p:txBody>
          <a:bodyPr/>
          <a:lstStyle/>
          <a:p>
            <a:r>
              <a:rPr lang="en-US" dirty="0"/>
              <a:t>IST 691: Deep Learning in Practice </a:t>
            </a:r>
          </a:p>
        </p:txBody>
      </p:sp>
      <p:sp>
        <p:nvSpPr>
          <p:cNvPr id="5" name="Text Placeholder 4">
            <a:extLst>
              <a:ext uri="{FF2B5EF4-FFF2-40B4-BE49-F238E27FC236}">
                <a16:creationId xmlns:a16="http://schemas.microsoft.com/office/drawing/2014/main" id="{D4E685C5-18E0-298D-54D1-32D9CC305A93}"/>
              </a:ext>
            </a:extLst>
          </p:cNvPr>
          <p:cNvSpPr>
            <a:spLocks noGrp="1"/>
          </p:cNvSpPr>
          <p:nvPr>
            <p:ph type="body" sz="quarter" idx="17"/>
          </p:nvPr>
        </p:nvSpPr>
        <p:spPr>
          <a:xfrm>
            <a:off x="457200" y="1640706"/>
            <a:ext cx="5510463" cy="3781324"/>
          </a:xfrm>
        </p:spPr>
        <p:txBody>
          <a:bodyPr/>
          <a:lstStyle/>
          <a:p>
            <a:pPr marL="0" marR="0" lvl="0" indent="0" algn="l" defTabSz="914400" rtl="0" eaLnBrk="1" fontAlgn="auto" latinLnBrk="0" hangingPunct="1">
              <a:lnSpc>
                <a:spcPct val="107000"/>
              </a:lnSpc>
              <a:spcBef>
                <a:spcPts val="0"/>
              </a:spcBef>
              <a:spcAft>
                <a:spcPts val="800"/>
              </a:spcAft>
              <a:buClr>
                <a:srgbClr val="E48312"/>
              </a:buClr>
              <a:buSzPct val="100000"/>
              <a:buFont typeface="Calibri" panose="020F0502020204030204" pitchFamily="34" charset="0"/>
              <a:buNone/>
              <a:tabLst/>
              <a:defRPr/>
            </a:pPr>
            <a:r>
              <a:rPr lang="en-US" sz="1800" dirty="0">
                <a:latin typeface="+mn-lt"/>
              </a:rPr>
              <a:t>Result Images (Exp 4):</a:t>
            </a:r>
          </a:p>
        </p:txBody>
      </p:sp>
      <p:sp>
        <p:nvSpPr>
          <p:cNvPr id="6" name="Text Placeholder 5">
            <a:extLst>
              <a:ext uri="{FF2B5EF4-FFF2-40B4-BE49-F238E27FC236}">
                <a16:creationId xmlns:a16="http://schemas.microsoft.com/office/drawing/2014/main" id="{C11407BB-46F0-F059-07C0-7A932BA51B69}"/>
              </a:ext>
            </a:extLst>
          </p:cNvPr>
          <p:cNvSpPr>
            <a:spLocks noGrp="1"/>
          </p:cNvSpPr>
          <p:nvPr>
            <p:ph type="body" sz="quarter" idx="18"/>
          </p:nvPr>
        </p:nvSpPr>
        <p:spPr/>
        <p:txBody>
          <a:bodyPr/>
          <a:lstStyle/>
          <a:p>
            <a:r>
              <a:rPr lang="en-US" dirty="0"/>
              <a:t>School of Information Studies</a:t>
            </a:r>
          </a:p>
        </p:txBody>
      </p:sp>
      <p:grpSp>
        <p:nvGrpSpPr>
          <p:cNvPr id="7" name="Group 6">
            <a:extLst>
              <a:ext uri="{FF2B5EF4-FFF2-40B4-BE49-F238E27FC236}">
                <a16:creationId xmlns:a16="http://schemas.microsoft.com/office/drawing/2014/main" id="{7A83B507-AFF0-BE94-63C8-914CEE572B24}"/>
              </a:ext>
            </a:extLst>
          </p:cNvPr>
          <p:cNvGrpSpPr/>
          <p:nvPr/>
        </p:nvGrpSpPr>
        <p:grpSpPr>
          <a:xfrm>
            <a:off x="78659" y="1679677"/>
            <a:ext cx="11960939" cy="4961520"/>
            <a:chOff x="78659" y="1679677"/>
            <a:chExt cx="11960939" cy="4961520"/>
          </a:xfrm>
        </p:grpSpPr>
        <p:pic>
          <p:nvPicPr>
            <p:cNvPr id="8" name="Picture 7" descr="A large building with a pool of water with Taj Mahal in the background&#10;&#10;Description automatically generated">
              <a:extLst>
                <a:ext uri="{FF2B5EF4-FFF2-40B4-BE49-F238E27FC236}">
                  <a16:creationId xmlns:a16="http://schemas.microsoft.com/office/drawing/2014/main" id="{992A4672-1712-7D32-B469-6AE18D6F7CB3}"/>
                </a:ext>
              </a:extLst>
            </p:cNvPr>
            <p:cNvPicPr>
              <a:picLocks noChangeAspect="1"/>
            </p:cNvPicPr>
            <p:nvPr/>
          </p:nvPicPr>
          <p:blipFill>
            <a:blip r:embed="rId2"/>
            <a:stretch>
              <a:fillRect/>
            </a:stretch>
          </p:blipFill>
          <p:spPr>
            <a:xfrm>
              <a:off x="3397045" y="2093372"/>
              <a:ext cx="2509684" cy="1734920"/>
            </a:xfrm>
            <a:prstGeom prst="rect">
              <a:avLst/>
            </a:prstGeom>
          </p:spPr>
        </p:pic>
        <p:sp>
          <p:nvSpPr>
            <p:cNvPr id="9" name="TextBox 8">
              <a:extLst>
                <a:ext uri="{FF2B5EF4-FFF2-40B4-BE49-F238E27FC236}">
                  <a16:creationId xmlns:a16="http://schemas.microsoft.com/office/drawing/2014/main" id="{03C037BD-9F42-31D2-18F5-0140EF8BC9C1}"/>
                </a:ext>
              </a:extLst>
            </p:cNvPr>
            <p:cNvSpPr txBox="1"/>
            <p:nvPr/>
          </p:nvSpPr>
          <p:spPr>
            <a:xfrm>
              <a:off x="3806343" y="1753546"/>
              <a:ext cx="170425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Content Image</a:t>
              </a:r>
              <a:endParaRPr lang="en-US"/>
            </a:p>
          </p:txBody>
        </p:sp>
        <p:pic>
          <p:nvPicPr>
            <p:cNvPr id="10" name="Picture 9" descr="A stained glass window with a person holding a flower">
              <a:extLst>
                <a:ext uri="{FF2B5EF4-FFF2-40B4-BE49-F238E27FC236}">
                  <a16:creationId xmlns:a16="http://schemas.microsoft.com/office/drawing/2014/main" id="{B02EC979-3583-6194-53D0-C55086DA9D78}"/>
                </a:ext>
              </a:extLst>
            </p:cNvPr>
            <p:cNvPicPr>
              <a:picLocks noChangeAspect="1"/>
            </p:cNvPicPr>
            <p:nvPr/>
          </p:nvPicPr>
          <p:blipFill>
            <a:blip r:embed="rId3"/>
            <a:stretch>
              <a:fillRect/>
            </a:stretch>
          </p:blipFill>
          <p:spPr>
            <a:xfrm>
              <a:off x="6899157" y="2096507"/>
              <a:ext cx="2125597" cy="1734328"/>
            </a:xfrm>
            <a:prstGeom prst="rect">
              <a:avLst/>
            </a:prstGeom>
          </p:spPr>
        </p:pic>
        <p:sp>
          <p:nvSpPr>
            <p:cNvPr id="11" name="TextBox 10">
              <a:extLst>
                <a:ext uri="{FF2B5EF4-FFF2-40B4-BE49-F238E27FC236}">
                  <a16:creationId xmlns:a16="http://schemas.microsoft.com/office/drawing/2014/main" id="{33B5BEE0-9D61-4C05-AE20-E55C17BFC8E3}"/>
                </a:ext>
              </a:extLst>
            </p:cNvPr>
            <p:cNvSpPr txBox="1"/>
            <p:nvPr/>
          </p:nvSpPr>
          <p:spPr>
            <a:xfrm>
              <a:off x="7008319" y="1679677"/>
              <a:ext cx="198561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Style Image </a:t>
              </a:r>
              <a:endParaRPr lang="en-US"/>
            </a:p>
          </p:txBody>
        </p:sp>
        <p:sp>
          <p:nvSpPr>
            <p:cNvPr id="12" name="TextBox 11">
              <a:extLst>
                <a:ext uri="{FF2B5EF4-FFF2-40B4-BE49-F238E27FC236}">
                  <a16:creationId xmlns:a16="http://schemas.microsoft.com/office/drawing/2014/main" id="{FAD27B6A-447D-1C66-3396-BD4CEE0CE4EF}"/>
                </a:ext>
              </a:extLst>
            </p:cNvPr>
            <p:cNvSpPr txBox="1"/>
            <p:nvPr/>
          </p:nvSpPr>
          <p:spPr>
            <a:xfrm>
              <a:off x="775110" y="4228690"/>
              <a:ext cx="142813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Rotation=0º</a:t>
              </a:r>
            </a:p>
          </p:txBody>
        </p:sp>
        <p:sp>
          <p:nvSpPr>
            <p:cNvPr id="13" name="TextBox 12">
              <a:extLst>
                <a:ext uri="{FF2B5EF4-FFF2-40B4-BE49-F238E27FC236}">
                  <a16:creationId xmlns:a16="http://schemas.microsoft.com/office/drawing/2014/main" id="{86E6619A-940F-D6B1-C584-4F2008773289}"/>
                </a:ext>
              </a:extLst>
            </p:cNvPr>
            <p:cNvSpPr txBox="1"/>
            <p:nvPr/>
          </p:nvSpPr>
          <p:spPr>
            <a:xfrm>
              <a:off x="6973529" y="4253270"/>
              <a:ext cx="156332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Rotation=180</a:t>
              </a:r>
              <a:r>
                <a:rPr lang="en-US" sz="1600">
                  <a:ea typeface="+mn-lt"/>
                  <a:cs typeface="+mn-lt"/>
                </a:rPr>
                <a:t>˚</a:t>
              </a:r>
            </a:p>
            <a:p>
              <a:endParaRPr lang="en-US" sz="1600"/>
            </a:p>
          </p:txBody>
        </p:sp>
        <p:sp>
          <p:nvSpPr>
            <p:cNvPr id="14" name="TextBox 13">
              <a:extLst>
                <a:ext uri="{FF2B5EF4-FFF2-40B4-BE49-F238E27FC236}">
                  <a16:creationId xmlns:a16="http://schemas.microsoft.com/office/drawing/2014/main" id="{59969AE1-DF83-B7D2-C165-CD79C5648B06}"/>
                </a:ext>
              </a:extLst>
            </p:cNvPr>
            <p:cNvSpPr txBox="1"/>
            <p:nvPr/>
          </p:nvSpPr>
          <p:spPr>
            <a:xfrm>
              <a:off x="3905044" y="4228689"/>
              <a:ext cx="142813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Rotation=90</a:t>
              </a:r>
              <a:r>
                <a:rPr lang="en-US" sz="1600">
                  <a:ea typeface="+mn-lt"/>
                  <a:cs typeface="+mn-lt"/>
                </a:rPr>
                <a:t>˚</a:t>
              </a:r>
            </a:p>
            <a:p>
              <a:endParaRPr lang="en-US" sz="1600"/>
            </a:p>
          </p:txBody>
        </p:sp>
        <p:sp>
          <p:nvSpPr>
            <p:cNvPr id="15" name="TextBox 14">
              <a:extLst>
                <a:ext uri="{FF2B5EF4-FFF2-40B4-BE49-F238E27FC236}">
                  <a16:creationId xmlns:a16="http://schemas.microsoft.com/office/drawing/2014/main" id="{7E607A7D-1575-75AF-F046-2715E5F15268}"/>
                </a:ext>
              </a:extLst>
            </p:cNvPr>
            <p:cNvSpPr txBox="1"/>
            <p:nvPr/>
          </p:nvSpPr>
          <p:spPr>
            <a:xfrm>
              <a:off x="9898626" y="4253270"/>
              <a:ext cx="150187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Rotation=270</a:t>
              </a:r>
              <a:r>
                <a:rPr lang="en-US" sz="1600">
                  <a:ea typeface="+mn-lt"/>
                  <a:cs typeface="+mn-lt"/>
                </a:rPr>
                <a:t>˚</a:t>
              </a:r>
              <a:endParaRPr lang="en-US" sz="1600"/>
            </a:p>
          </p:txBody>
        </p:sp>
        <p:sp>
          <p:nvSpPr>
            <p:cNvPr id="16" name="Plus Sign 15">
              <a:extLst>
                <a:ext uri="{FF2B5EF4-FFF2-40B4-BE49-F238E27FC236}">
                  <a16:creationId xmlns:a16="http://schemas.microsoft.com/office/drawing/2014/main" id="{FB8AF3B1-894D-7480-54B2-7580E7C64AC9}"/>
                </a:ext>
              </a:extLst>
            </p:cNvPr>
            <p:cNvSpPr/>
            <p:nvPr/>
          </p:nvSpPr>
          <p:spPr>
            <a:xfrm>
              <a:off x="6155650" y="2674757"/>
              <a:ext cx="403411" cy="412376"/>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7" name="Picture 16" descr="A stained glass window of a building">
              <a:extLst>
                <a:ext uri="{FF2B5EF4-FFF2-40B4-BE49-F238E27FC236}">
                  <a16:creationId xmlns:a16="http://schemas.microsoft.com/office/drawing/2014/main" id="{8F68A852-449B-3056-D1F2-E8B88C5154DB}"/>
                </a:ext>
              </a:extLst>
            </p:cNvPr>
            <p:cNvPicPr>
              <a:picLocks noChangeAspect="1"/>
            </p:cNvPicPr>
            <p:nvPr/>
          </p:nvPicPr>
          <p:blipFill rotWithShape="1">
            <a:blip r:embed="rId4"/>
            <a:srcRect t="-185" r="2273" b="402"/>
            <a:stretch/>
          </p:blipFill>
          <p:spPr>
            <a:xfrm>
              <a:off x="78659" y="4565129"/>
              <a:ext cx="2816980" cy="2033782"/>
            </a:xfrm>
            <a:prstGeom prst="rect">
              <a:avLst/>
            </a:prstGeom>
          </p:spPr>
        </p:pic>
        <p:pic>
          <p:nvPicPr>
            <p:cNvPr id="18" name="Picture 17" descr="A reflection of a building in a pool of water">
              <a:extLst>
                <a:ext uri="{FF2B5EF4-FFF2-40B4-BE49-F238E27FC236}">
                  <a16:creationId xmlns:a16="http://schemas.microsoft.com/office/drawing/2014/main" id="{8553CAAC-4100-D8A9-73C8-311246477E97}"/>
                </a:ext>
              </a:extLst>
            </p:cNvPr>
            <p:cNvPicPr>
              <a:picLocks noChangeAspect="1"/>
            </p:cNvPicPr>
            <p:nvPr/>
          </p:nvPicPr>
          <p:blipFill>
            <a:blip r:embed="rId5"/>
            <a:stretch>
              <a:fillRect/>
            </a:stretch>
          </p:blipFill>
          <p:spPr>
            <a:xfrm>
              <a:off x="3118464" y="4567973"/>
              <a:ext cx="2882490" cy="2040053"/>
            </a:xfrm>
            <a:prstGeom prst="rect">
              <a:avLst/>
            </a:prstGeom>
          </p:spPr>
        </p:pic>
        <p:pic>
          <p:nvPicPr>
            <p:cNvPr id="19" name="Picture 18" descr="A mosaic of a building with a reflection of trees and a pond">
              <a:extLst>
                <a:ext uri="{FF2B5EF4-FFF2-40B4-BE49-F238E27FC236}">
                  <a16:creationId xmlns:a16="http://schemas.microsoft.com/office/drawing/2014/main" id="{6EC1D850-3AAF-B3F6-E744-CC64ECA94A65}"/>
                </a:ext>
              </a:extLst>
            </p:cNvPr>
            <p:cNvPicPr>
              <a:picLocks noChangeAspect="1"/>
            </p:cNvPicPr>
            <p:nvPr/>
          </p:nvPicPr>
          <p:blipFill>
            <a:blip r:embed="rId6"/>
            <a:stretch>
              <a:fillRect/>
            </a:stretch>
          </p:blipFill>
          <p:spPr>
            <a:xfrm>
              <a:off x="6158271" y="4589750"/>
              <a:ext cx="2907070" cy="2029273"/>
            </a:xfrm>
            <a:prstGeom prst="rect">
              <a:avLst/>
            </a:prstGeom>
          </p:spPr>
        </p:pic>
        <p:pic>
          <p:nvPicPr>
            <p:cNvPr id="20" name="Picture 19" descr="A reflection of a building in a pool of water">
              <a:extLst>
                <a:ext uri="{FF2B5EF4-FFF2-40B4-BE49-F238E27FC236}">
                  <a16:creationId xmlns:a16="http://schemas.microsoft.com/office/drawing/2014/main" id="{BD95A4E0-1BA3-6A3F-3866-1D4EB782D8D9}"/>
                </a:ext>
              </a:extLst>
            </p:cNvPr>
            <p:cNvPicPr>
              <a:picLocks noChangeAspect="1"/>
            </p:cNvPicPr>
            <p:nvPr/>
          </p:nvPicPr>
          <p:blipFill>
            <a:blip r:embed="rId7"/>
            <a:stretch>
              <a:fillRect/>
            </a:stretch>
          </p:blipFill>
          <p:spPr>
            <a:xfrm>
              <a:off x="9157108" y="4592155"/>
              <a:ext cx="2882490" cy="2049042"/>
            </a:xfrm>
            <a:prstGeom prst="rect">
              <a:avLst/>
            </a:prstGeom>
          </p:spPr>
        </p:pic>
      </p:grpSp>
    </p:spTree>
    <p:extLst>
      <p:ext uri="{BB962C8B-B14F-4D97-AF65-F5344CB8AC3E}">
        <p14:creationId xmlns:p14="http://schemas.microsoft.com/office/powerpoint/2010/main" val="422656418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3240EB-25EA-7F93-85EF-18E44D24BA86}"/>
              </a:ext>
            </a:extLst>
          </p:cNvPr>
          <p:cNvSpPr>
            <a:spLocks noGrp="1"/>
          </p:cNvSpPr>
          <p:nvPr>
            <p:ph type="sldNum" sz="quarter" idx="10"/>
          </p:nvPr>
        </p:nvSpPr>
        <p:spPr/>
        <p:txBody>
          <a:bodyPr/>
          <a:lstStyle/>
          <a:p>
            <a:fld id="{F343A32A-436A-8143-8894-653E98457856}" type="slidenum">
              <a:rPr lang="en-US" smtClean="0"/>
              <a:pPr/>
              <a:t>36</a:t>
            </a:fld>
            <a:endParaRPr lang="en-US"/>
          </a:p>
        </p:txBody>
      </p:sp>
      <p:sp>
        <p:nvSpPr>
          <p:cNvPr id="3" name="Title 2">
            <a:extLst>
              <a:ext uri="{FF2B5EF4-FFF2-40B4-BE49-F238E27FC236}">
                <a16:creationId xmlns:a16="http://schemas.microsoft.com/office/drawing/2014/main" id="{06CDAD7D-D3AE-18F2-D1A4-146256B006A1}"/>
              </a:ext>
            </a:extLst>
          </p:cNvPr>
          <p:cNvSpPr>
            <a:spLocks noGrp="1"/>
          </p:cNvSpPr>
          <p:nvPr>
            <p:ph type="title"/>
          </p:nvPr>
        </p:nvSpPr>
        <p:spPr>
          <a:xfrm>
            <a:off x="457200" y="253938"/>
            <a:ext cx="11734800" cy="632988"/>
          </a:xfrm>
        </p:spPr>
        <p:txBody>
          <a:bodyPr/>
          <a:lstStyle/>
          <a:p>
            <a:r>
              <a:rPr lang="en-US" dirty="0"/>
              <a:t>Neural Artistry: A Journey through Style Transfer</a:t>
            </a:r>
          </a:p>
        </p:txBody>
      </p:sp>
      <p:sp>
        <p:nvSpPr>
          <p:cNvPr id="4" name="Content Placeholder 3">
            <a:extLst>
              <a:ext uri="{FF2B5EF4-FFF2-40B4-BE49-F238E27FC236}">
                <a16:creationId xmlns:a16="http://schemas.microsoft.com/office/drawing/2014/main" id="{404F25D9-4EB6-4287-28BA-F8A5CEFD746D}"/>
              </a:ext>
            </a:extLst>
          </p:cNvPr>
          <p:cNvSpPr>
            <a:spLocks noGrp="1"/>
          </p:cNvSpPr>
          <p:nvPr>
            <p:ph sz="quarter" idx="16"/>
          </p:nvPr>
        </p:nvSpPr>
        <p:spPr/>
        <p:txBody>
          <a:bodyPr/>
          <a:lstStyle/>
          <a:p>
            <a:r>
              <a:rPr lang="en-US" dirty="0"/>
              <a:t>IST 691: Deep Learning in Practice </a:t>
            </a:r>
          </a:p>
        </p:txBody>
      </p:sp>
      <p:sp>
        <p:nvSpPr>
          <p:cNvPr id="5" name="Text Placeholder 4">
            <a:extLst>
              <a:ext uri="{FF2B5EF4-FFF2-40B4-BE49-F238E27FC236}">
                <a16:creationId xmlns:a16="http://schemas.microsoft.com/office/drawing/2014/main" id="{D4E685C5-18E0-298D-54D1-32D9CC305A93}"/>
              </a:ext>
            </a:extLst>
          </p:cNvPr>
          <p:cNvSpPr>
            <a:spLocks noGrp="1"/>
          </p:cNvSpPr>
          <p:nvPr>
            <p:ph type="body" sz="quarter" idx="17"/>
          </p:nvPr>
        </p:nvSpPr>
        <p:spPr>
          <a:xfrm>
            <a:off x="457200" y="1640706"/>
            <a:ext cx="5510463" cy="3781324"/>
          </a:xfrm>
        </p:spPr>
        <p:txBody>
          <a:bodyPr/>
          <a:lstStyle/>
          <a:p>
            <a:pPr marL="0" marR="0" lvl="0" indent="0" algn="l" defTabSz="914400" rtl="0" eaLnBrk="1" fontAlgn="auto" latinLnBrk="0" hangingPunct="1">
              <a:lnSpc>
                <a:spcPct val="107000"/>
              </a:lnSpc>
              <a:spcBef>
                <a:spcPts val="0"/>
              </a:spcBef>
              <a:spcAft>
                <a:spcPts val="800"/>
              </a:spcAft>
              <a:buClr>
                <a:srgbClr val="E48312"/>
              </a:buClr>
              <a:buSzPct val="100000"/>
              <a:buFont typeface="Calibri" panose="020F0502020204030204" pitchFamily="34" charset="0"/>
              <a:buNone/>
              <a:tabLst/>
              <a:defRPr/>
            </a:pPr>
            <a:r>
              <a:rPr lang="en-US" sz="1800" dirty="0">
                <a:latin typeface="+mn-lt"/>
              </a:rPr>
              <a:t>Result Images (Exp 5):</a:t>
            </a:r>
          </a:p>
        </p:txBody>
      </p:sp>
      <p:sp>
        <p:nvSpPr>
          <p:cNvPr id="6" name="Text Placeholder 5">
            <a:extLst>
              <a:ext uri="{FF2B5EF4-FFF2-40B4-BE49-F238E27FC236}">
                <a16:creationId xmlns:a16="http://schemas.microsoft.com/office/drawing/2014/main" id="{C11407BB-46F0-F059-07C0-7A932BA51B69}"/>
              </a:ext>
            </a:extLst>
          </p:cNvPr>
          <p:cNvSpPr>
            <a:spLocks noGrp="1"/>
          </p:cNvSpPr>
          <p:nvPr>
            <p:ph type="body" sz="quarter" idx="18"/>
          </p:nvPr>
        </p:nvSpPr>
        <p:spPr/>
        <p:txBody>
          <a:bodyPr/>
          <a:lstStyle/>
          <a:p>
            <a:r>
              <a:rPr lang="en-US" dirty="0"/>
              <a:t>School of Information Studies</a:t>
            </a:r>
          </a:p>
        </p:txBody>
      </p:sp>
      <p:grpSp>
        <p:nvGrpSpPr>
          <p:cNvPr id="7" name="Group 6">
            <a:extLst>
              <a:ext uri="{FF2B5EF4-FFF2-40B4-BE49-F238E27FC236}">
                <a16:creationId xmlns:a16="http://schemas.microsoft.com/office/drawing/2014/main" id="{AC6DAA0D-3DA9-4BFA-48A0-184C37C0CEA6}"/>
              </a:ext>
            </a:extLst>
          </p:cNvPr>
          <p:cNvGrpSpPr/>
          <p:nvPr/>
        </p:nvGrpSpPr>
        <p:grpSpPr>
          <a:xfrm>
            <a:off x="117231" y="1632169"/>
            <a:ext cx="11980984" cy="4957971"/>
            <a:chOff x="117231" y="1656231"/>
            <a:chExt cx="11980984" cy="4957971"/>
          </a:xfrm>
        </p:grpSpPr>
        <p:pic>
          <p:nvPicPr>
            <p:cNvPr id="8" name="Picture 7" descr="A large building with a pool of water with Taj Mahal in the background&#10;&#10;Description automatically generated">
              <a:extLst>
                <a:ext uri="{FF2B5EF4-FFF2-40B4-BE49-F238E27FC236}">
                  <a16:creationId xmlns:a16="http://schemas.microsoft.com/office/drawing/2014/main" id="{2BD73FA9-C5B3-E1C4-C3CE-83946A31919E}"/>
                </a:ext>
              </a:extLst>
            </p:cNvPr>
            <p:cNvPicPr>
              <a:picLocks noChangeAspect="1"/>
            </p:cNvPicPr>
            <p:nvPr/>
          </p:nvPicPr>
          <p:blipFill>
            <a:blip r:embed="rId2"/>
            <a:stretch>
              <a:fillRect/>
            </a:stretch>
          </p:blipFill>
          <p:spPr>
            <a:xfrm>
              <a:off x="3397044" y="2069926"/>
              <a:ext cx="2509684" cy="1734920"/>
            </a:xfrm>
            <a:prstGeom prst="rect">
              <a:avLst/>
            </a:prstGeom>
          </p:spPr>
        </p:pic>
        <p:sp>
          <p:nvSpPr>
            <p:cNvPr id="9" name="TextBox 8">
              <a:extLst>
                <a:ext uri="{FF2B5EF4-FFF2-40B4-BE49-F238E27FC236}">
                  <a16:creationId xmlns:a16="http://schemas.microsoft.com/office/drawing/2014/main" id="{AF5E8AE2-E488-16B1-0C64-82D9CDA62576}"/>
                </a:ext>
              </a:extLst>
            </p:cNvPr>
            <p:cNvSpPr txBox="1"/>
            <p:nvPr/>
          </p:nvSpPr>
          <p:spPr>
            <a:xfrm>
              <a:off x="3349144" y="1683207"/>
              <a:ext cx="261865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Content Image (alpha = 0.2)</a:t>
              </a:r>
            </a:p>
          </p:txBody>
        </p:sp>
        <p:pic>
          <p:nvPicPr>
            <p:cNvPr id="10" name="Picture 9" descr="A stained glass window with a person holding a flower">
              <a:extLst>
                <a:ext uri="{FF2B5EF4-FFF2-40B4-BE49-F238E27FC236}">
                  <a16:creationId xmlns:a16="http://schemas.microsoft.com/office/drawing/2014/main" id="{F7A51B61-F3C4-E13F-32CE-6DB0312B6B3F}"/>
                </a:ext>
              </a:extLst>
            </p:cNvPr>
            <p:cNvPicPr>
              <a:picLocks noChangeAspect="1"/>
            </p:cNvPicPr>
            <p:nvPr/>
          </p:nvPicPr>
          <p:blipFill>
            <a:blip r:embed="rId3"/>
            <a:stretch>
              <a:fillRect/>
            </a:stretch>
          </p:blipFill>
          <p:spPr>
            <a:xfrm>
              <a:off x="6324726" y="2002722"/>
              <a:ext cx="2231104" cy="1851558"/>
            </a:xfrm>
            <a:prstGeom prst="rect">
              <a:avLst/>
            </a:prstGeom>
          </p:spPr>
        </p:pic>
        <p:sp>
          <p:nvSpPr>
            <p:cNvPr id="11" name="TextBox 10">
              <a:extLst>
                <a:ext uri="{FF2B5EF4-FFF2-40B4-BE49-F238E27FC236}">
                  <a16:creationId xmlns:a16="http://schemas.microsoft.com/office/drawing/2014/main" id="{43B302B5-2750-3B41-FDF4-86FF96DC0A04}"/>
                </a:ext>
              </a:extLst>
            </p:cNvPr>
            <p:cNvSpPr txBox="1"/>
            <p:nvPr/>
          </p:nvSpPr>
          <p:spPr>
            <a:xfrm>
              <a:off x="6644902" y="1656231"/>
              <a:ext cx="191527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Style Image 1 (beta)</a:t>
              </a: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360190A5-EFF5-1C7A-BC39-57E767302389}"/>
                    </a:ext>
                  </a:extLst>
                </p:cNvPr>
                <p:cNvSpPr txBox="1"/>
                <p:nvPr/>
              </p:nvSpPr>
              <p:spPr>
                <a:xfrm>
                  <a:off x="402367" y="4238270"/>
                  <a:ext cx="209635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14:m>
                    <m:oMath xmlns:m="http://schemas.openxmlformats.org/officeDocument/2006/math">
                      <m:r>
                        <a:rPr lang="en-US" sz="1600" b="0" i="1" smtClean="0">
                          <a:solidFill>
                            <a:schemeClr val="tx1"/>
                          </a:solidFill>
                          <a:latin typeface="Cambria Math" panose="02040503050406030204" pitchFamily="18" charset="0"/>
                          <a:cs typeface="Arial"/>
                        </a:rPr>
                        <m:t>𝛽</m:t>
                      </m:r>
                      <m:r>
                        <a:rPr lang="en-US" sz="1600" b="0" i="1" smtClean="0">
                          <a:solidFill>
                            <a:schemeClr val="tx1"/>
                          </a:solidFill>
                          <a:latin typeface="Cambria Math" panose="02040503050406030204" pitchFamily="18" charset="0"/>
                          <a:cs typeface="Arial"/>
                        </a:rPr>
                        <m:t> </m:t>
                      </m:r>
                    </m:oMath>
                  </a14:m>
                  <a:r>
                    <a:rPr lang="en-US" sz="1600">
                      <a:solidFill>
                        <a:schemeClr val="tx1"/>
                      </a:solidFill>
                    </a:rPr>
                    <a:t>=0.8,</a:t>
                  </a:r>
                  <a:r>
                    <a:rPr lang="en-US" sz="1600">
                      <a:solidFill>
                        <a:schemeClr val="tx1"/>
                      </a:solidFill>
                      <a:cs typeface="Arial"/>
                    </a:rPr>
                    <a:t> </a:t>
                  </a:r>
                  <a14:m>
                    <m:oMath xmlns:m="http://schemas.openxmlformats.org/officeDocument/2006/math">
                      <m:r>
                        <a:rPr lang="en-US" sz="1600" i="1">
                          <a:solidFill>
                            <a:schemeClr val="tx1"/>
                          </a:solidFill>
                          <a:latin typeface="Cambria Math" panose="02040503050406030204" pitchFamily="18" charset="0"/>
                          <a:cs typeface="Arial"/>
                        </a:rPr>
                        <m:t>𝛾</m:t>
                      </m:r>
                      <m:r>
                        <a:rPr lang="en-US" sz="1600" i="1">
                          <a:solidFill>
                            <a:schemeClr val="tx1"/>
                          </a:solidFill>
                          <a:latin typeface="Cambria Math" panose="02040503050406030204" pitchFamily="18" charset="0"/>
                          <a:cs typeface="Arial"/>
                        </a:rPr>
                        <m:t> </m:t>
                      </m:r>
                    </m:oMath>
                  </a14:m>
                  <a:r>
                    <a:rPr lang="en-US" sz="1600">
                      <a:solidFill>
                        <a:schemeClr val="tx1"/>
                      </a:solidFill>
                    </a:rPr>
                    <a:t>=0.8</a:t>
                  </a:r>
                </a:p>
              </p:txBody>
            </p:sp>
          </mc:Choice>
          <mc:Fallback>
            <p:sp>
              <p:nvSpPr>
                <p:cNvPr id="12" name="TextBox 11">
                  <a:extLst>
                    <a:ext uri="{FF2B5EF4-FFF2-40B4-BE49-F238E27FC236}">
                      <a16:creationId xmlns:a16="http://schemas.microsoft.com/office/drawing/2014/main" id="{360190A5-EFF5-1C7A-BC39-57E767302389}"/>
                    </a:ext>
                  </a:extLst>
                </p:cNvPr>
                <p:cNvSpPr txBox="1">
                  <a:spLocks noRot="1" noChangeAspect="1" noMove="1" noResize="1" noEditPoints="1" noAdjustHandles="1" noChangeArrowheads="1" noChangeShapeType="1" noTextEdit="1"/>
                </p:cNvSpPr>
                <p:nvPr/>
              </p:nvSpPr>
              <p:spPr>
                <a:xfrm>
                  <a:off x="402367" y="4238270"/>
                  <a:ext cx="2096351" cy="338554"/>
                </a:xfrm>
                <a:prstGeom prst="rect">
                  <a:avLst/>
                </a:prstGeom>
                <a:blipFill>
                  <a:blip r:embed="rId4"/>
                  <a:stretch>
                    <a:fillRect t="-5357" b="-21429"/>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47356AB-A61F-4F31-96F2-DB6A425326EA}"/>
                </a:ext>
              </a:extLst>
            </p:cNvPr>
            <p:cNvSpPr txBox="1"/>
            <p:nvPr/>
          </p:nvSpPr>
          <p:spPr>
            <a:xfrm>
              <a:off x="6555280" y="4178520"/>
              <a:ext cx="227843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beta=1,gamma=0.2</a:t>
              </a:r>
            </a:p>
            <a:p>
              <a:endParaRPr lang="en-US" sz="1600">
                <a:ea typeface="+mn-lt"/>
                <a:cs typeface="+mn-lt"/>
              </a:endParaRPr>
            </a:p>
            <a:p>
              <a:endParaRPr lang="en-US" sz="1600"/>
            </a:p>
          </p:txBody>
        </p:sp>
        <p:sp>
          <p:nvSpPr>
            <p:cNvPr id="14" name="TextBox 13">
              <a:extLst>
                <a:ext uri="{FF2B5EF4-FFF2-40B4-BE49-F238E27FC236}">
                  <a16:creationId xmlns:a16="http://schemas.microsoft.com/office/drawing/2014/main" id="{060B39F9-7603-7C3A-715D-DDC87DE9478A}"/>
                </a:ext>
              </a:extLst>
            </p:cNvPr>
            <p:cNvSpPr txBox="1"/>
            <p:nvPr/>
          </p:nvSpPr>
          <p:spPr>
            <a:xfrm>
              <a:off x="3449988" y="4178520"/>
              <a:ext cx="224875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beta=0.2,gamma=1</a:t>
              </a:r>
            </a:p>
            <a:p>
              <a:endParaRPr lang="en-US" sz="1600"/>
            </a:p>
          </p:txBody>
        </p:sp>
        <p:pic>
          <p:nvPicPr>
            <p:cNvPr id="15" name="Picture 14" descr="A reflection of a building in a pool of water">
              <a:extLst>
                <a:ext uri="{FF2B5EF4-FFF2-40B4-BE49-F238E27FC236}">
                  <a16:creationId xmlns:a16="http://schemas.microsoft.com/office/drawing/2014/main" id="{12BF4704-0ED9-0377-0E0C-E86912A4A984}"/>
                </a:ext>
              </a:extLst>
            </p:cNvPr>
            <p:cNvPicPr>
              <a:picLocks noChangeAspect="1"/>
            </p:cNvPicPr>
            <p:nvPr/>
          </p:nvPicPr>
          <p:blipFill>
            <a:blip r:embed="rId5"/>
            <a:stretch>
              <a:fillRect/>
            </a:stretch>
          </p:blipFill>
          <p:spPr>
            <a:xfrm>
              <a:off x="117231" y="4593059"/>
              <a:ext cx="2883876" cy="2021143"/>
            </a:xfrm>
            <a:prstGeom prst="rect">
              <a:avLst/>
            </a:prstGeom>
          </p:spPr>
        </p:pic>
        <p:pic>
          <p:nvPicPr>
            <p:cNvPr id="16" name="Picture 15" descr="A reflection of a building in a pool of water">
              <a:extLst>
                <a:ext uri="{FF2B5EF4-FFF2-40B4-BE49-F238E27FC236}">
                  <a16:creationId xmlns:a16="http://schemas.microsoft.com/office/drawing/2014/main" id="{2BBEB567-0A68-C01D-20F8-3D1FCBBD1700}"/>
                </a:ext>
              </a:extLst>
            </p:cNvPr>
            <p:cNvPicPr>
              <a:picLocks noChangeAspect="1"/>
            </p:cNvPicPr>
            <p:nvPr/>
          </p:nvPicPr>
          <p:blipFill>
            <a:blip r:embed="rId6"/>
            <a:stretch>
              <a:fillRect/>
            </a:stretch>
          </p:blipFill>
          <p:spPr>
            <a:xfrm>
              <a:off x="3223846" y="4570168"/>
              <a:ext cx="2872153" cy="2008309"/>
            </a:xfrm>
            <a:prstGeom prst="rect">
              <a:avLst/>
            </a:prstGeom>
          </p:spPr>
        </p:pic>
        <p:pic>
          <p:nvPicPr>
            <p:cNvPr id="17" name="Picture 16" descr="A reflection of a building in a pool of water&#10;&#10;Description automatically generated">
              <a:extLst>
                <a:ext uri="{FF2B5EF4-FFF2-40B4-BE49-F238E27FC236}">
                  <a16:creationId xmlns:a16="http://schemas.microsoft.com/office/drawing/2014/main" id="{CEE418D3-C904-8461-9462-5C5E4186A4FA}"/>
                </a:ext>
              </a:extLst>
            </p:cNvPr>
            <p:cNvPicPr>
              <a:picLocks noChangeAspect="1"/>
            </p:cNvPicPr>
            <p:nvPr/>
          </p:nvPicPr>
          <p:blipFill>
            <a:blip r:embed="rId7"/>
            <a:stretch>
              <a:fillRect/>
            </a:stretch>
          </p:blipFill>
          <p:spPr>
            <a:xfrm>
              <a:off x="6224954" y="4568735"/>
              <a:ext cx="2883876" cy="2011176"/>
            </a:xfrm>
            <a:prstGeom prst="rect">
              <a:avLst/>
            </a:prstGeom>
          </p:spPr>
        </p:pic>
        <p:pic>
          <p:nvPicPr>
            <p:cNvPr id="18" name="Picture 17" descr="A reflection of a building in a pool of water">
              <a:extLst>
                <a:ext uri="{FF2B5EF4-FFF2-40B4-BE49-F238E27FC236}">
                  <a16:creationId xmlns:a16="http://schemas.microsoft.com/office/drawing/2014/main" id="{8A99EA69-C801-99D3-E424-035A19CA50DA}"/>
                </a:ext>
              </a:extLst>
            </p:cNvPr>
            <p:cNvPicPr>
              <a:picLocks noChangeAspect="1"/>
            </p:cNvPicPr>
            <p:nvPr/>
          </p:nvPicPr>
          <p:blipFill>
            <a:blip r:embed="rId8"/>
            <a:stretch>
              <a:fillRect/>
            </a:stretch>
          </p:blipFill>
          <p:spPr>
            <a:xfrm>
              <a:off x="9214338" y="4572550"/>
              <a:ext cx="2883877" cy="2003547"/>
            </a:xfrm>
            <a:prstGeom prst="rect">
              <a:avLst/>
            </a:prstGeom>
          </p:spPr>
        </p:pic>
        <p:sp>
          <p:nvSpPr>
            <p:cNvPr id="19" name="TextBox 18">
              <a:extLst>
                <a:ext uri="{FF2B5EF4-FFF2-40B4-BE49-F238E27FC236}">
                  <a16:creationId xmlns:a16="http://schemas.microsoft.com/office/drawing/2014/main" id="{B6F0A3AA-DD9D-DAD2-299D-35B7596B0257}"/>
                </a:ext>
              </a:extLst>
            </p:cNvPr>
            <p:cNvSpPr txBox="1"/>
            <p:nvPr/>
          </p:nvSpPr>
          <p:spPr>
            <a:xfrm>
              <a:off x="9380541" y="4190242"/>
              <a:ext cx="227843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beta=0.8,gamma=0.6</a:t>
              </a:r>
            </a:p>
            <a:p>
              <a:endParaRPr lang="en-US" sz="1600">
                <a:ea typeface="+mn-lt"/>
                <a:cs typeface="+mn-lt"/>
              </a:endParaRPr>
            </a:p>
            <a:p>
              <a:endParaRPr lang="en-US" sz="1600"/>
            </a:p>
          </p:txBody>
        </p:sp>
        <p:pic>
          <p:nvPicPr>
            <p:cNvPr id="20" name="Picture 19" descr="A painting of a starry night">
              <a:extLst>
                <a:ext uri="{FF2B5EF4-FFF2-40B4-BE49-F238E27FC236}">
                  <a16:creationId xmlns:a16="http://schemas.microsoft.com/office/drawing/2014/main" id="{E8C1B0C7-656B-BD4E-A426-D1889E74EDC5}"/>
                </a:ext>
              </a:extLst>
            </p:cNvPr>
            <p:cNvPicPr>
              <a:picLocks noChangeAspect="1"/>
            </p:cNvPicPr>
            <p:nvPr/>
          </p:nvPicPr>
          <p:blipFill>
            <a:blip r:embed="rId9"/>
            <a:stretch>
              <a:fillRect/>
            </a:stretch>
          </p:blipFill>
          <p:spPr>
            <a:xfrm>
              <a:off x="9003323" y="2062260"/>
              <a:ext cx="2942492" cy="1830803"/>
            </a:xfrm>
            <a:prstGeom prst="rect">
              <a:avLst/>
            </a:prstGeom>
          </p:spPr>
        </p:pic>
        <p:sp>
          <p:nvSpPr>
            <p:cNvPr id="21" name="TextBox 20">
              <a:extLst>
                <a:ext uri="{FF2B5EF4-FFF2-40B4-BE49-F238E27FC236}">
                  <a16:creationId xmlns:a16="http://schemas.microsoft.com/office/drawing/2014/main" id="{7E811F04-F345-8C99-7C3D-6C4FBAD7A174}"/>
                </a:ext>
              </a:extLst>
            </p:cNvPr>
            <p:cNvSpPr txBox="1"/>
            <p:nvPr/>
          </p:nvSpPr>
          <p:spPr>
            <a:xfrm>
              <a:off x="9306040" y="1679676"/>
              <a:ext cx="236074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Style Image 2 (gamma)</a:t>
              </a:r>
            </a:p>
          </p:txBody>
        </p:sp>
        <p:sp>
          <p:nvSpPr>
            <p:cNvPr id="22" name="Plus Sign 21">
              <a:extLst>
                <a:ext uri="{FF2B5EF4-FFF2-40B4-BE49-F238E27FC236}">
                  <a16:creationId xmlns:a16="http://schemas.microsoft.com/office/drawing/2014/main" id="{83EAEB97-0279-9ECC-89D0-FC07957BBC74}"/>
                </a:ext>
              </a:extLst>
            </p:cNvPr>
            <p:cNvSpPr/>
            <p:nvPr/>
          </p:nvSpPr>
          <p:spPr>
            <a:xfrm>
              <a:off x="5921188" y="2569249"/>
              <a:ext cx="403411" cy="412376"/>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Plus Sign 22">
              <a:extLst>
                <a:ext uri="{FF2B5EF4-FFF2-40B4-BE49-F238E27FC236}">
                  <a16:creationId xmlns:a16="http://schemas.microsoft.com/office/drawing/2014/main" id="{1C95BE2B-5E11-E927-BEFE-53419E3BB084}"/>
                </a:ext>
              </a:extLst>
            </p:cNvPr>
            <p:cNvSpPr/>
            <p:nvPr/>
          </p:nvSpPr>
          <p:spPr>
            <a:xfrm>
              <a:off x="8605773" y="2616142"/>
              <a:ext cx="403411" cy="412376"/>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49141473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3240EB-25EA-7F93-85EF-18E44D24BA86}"/>
              </a:ext>
            </a:extLst>
          </p:cNvPr>
          <p:cNvSpPr>
            <a:spLocks noGrp="1"/>
          </p:cNvSpPr>
          <p:nvPr>
            <p:ph type="sldNum" sz="quarter" idx="10"/>
          </p:nvPr>
        </p:nvSpPr>
        <p:spPr/>
        <p:txBody>
          <a:bodyPr/>
          <a:lstStyle/>
          <a:p>
            <a:fld id="{F343A32A-436A-8143-8894-653E98457856}" type="slidenum">
              <a:rPr lang="en-US" smtClean="0"/>
              <a:pPr/>
              <a:t>37</a:t>
            </a:fld>
            <a:endParaRPr lang="en-US"/>
          </a:p>
        </p:txBody>
      </p:sp>
      <p:sp>
        <p:nvSpPr>
          <p:cNvPr id="3" name="Title 2">
            <a:extLst>
              <a:ext uri="{FF2B5EF4-FFF2-40B4-BE49-F238E27FC236}">
                <a16:creationId xmlns:a16="http://schemas.microsoft.com/office/drawing/2014/main" id="{06CDAD7D-D3AE-18F2-D1A4-146256B006A1}"/>
              </a:ext>
            </a:extLst>
          </p:cNvPr>
          <p:cNvSpPr>
            <a:spLocks noGrp="1"/>
          </p:cNvSpPr>
          <p:nvPr>
            <p:ph type="title"/>
          </p:nvPr>
        </p:nvSpPr>
        <p:spPr>
          <a:xfrm>
            <a:off x="457200" y="253938"/>
            <a:ext cx="11734800" cy="632988"/>
          </a:xfrm>
        </p:spPr>
        <p:txBody>
          <a:bodyPr/>
          <a:lstStyle/>
          <a:p>
            <a:r>
              <a:rPr lang="en-US" dirty="0"/>
              <a:t>Neural Artistry: A Journey through Style Transfer</a:t>
            </a:r>
          </a:p>
        </p:txBody>
      </p:sp>
      <p:sp>
        <p:nvSpPr>
          <p:cNvPr id="4" name="Content Placeholder 3">
            <a:extLst>
              <a:ext uri="{FF2B5EF4-FFF2-40B4-BE49-F238E27FC236}">
                <a16:creationId xmlns:a16="http://schemas.microsoft.com/office/drawing/2014/main" id="{404F25D9-4EB6-4287-28BA-F8A5CEFD746D}"/>
              </a:ext>
            </a:extLst>
          </p:cNvPr>
          <p:cNvSpPr>
            <a:spLocks noGrp="1"/>
          </p:cNvSpPr>
          <p:nvPr>
            <p:ph sz="quarter" idx="16"/>
          </p:nvPr>
        </p:nvSpPr>
        <p:spPr/>
        <p:txBody>
          <a:bodyPr/>
          <a:lstStyle/>
          <a:p>
            <a:r>
              <a:rPr lang="en-US" dirty="0"/>
              <a:t>IST 691: Deep Learning in Practice </a:t>
            </a:r>
          </a:p>
        </p:txBody>
      </p:sp>
      <p:sp>
        <p:nvSpPr>
          <p:cNvPr id="5" name="Text Placeholder 4">
            <a:extLst>
              <a:ext uri="{FF2B5EF4-FFF2-40B4-BE49-F238E27FC236}">
                <a16:creationId xmlns:a16="http://schemas.microsoft.com/office/drawing/2014/main" id="{D4E685C5-18E0-298D-54D1-32D9CC305A93}"/>
              </a:ext>
            </a:extLst>
          </p:cNvPr>
          <p:cNvSpPr>
            <a:spLocks noGrp="1"/>
          </p:cNvSpPr>
          <p:nvPr>
            <p:ph type="body" sz="quarter" idx="17"/>
          </p:nvPr>
        </p:nvSpPr>
        <p:spPr>
          <a:xfrm>
            <a:off x="457200" y="1640706"/>
            <a:ext cx="10816389" cy="3781324"/>
          </a:xfrm>
        </p:spPr>
        <p:txBody>
          <a:bodyPr/>
          <a:lstStyle/>
          <a:p>
            <a:pPr marL="0" marR="0" lvl="0" indent="0" algn="l" defTabSz="914400" rtl="0" eaLnBrk="1" fontAlgn="auto" latinLnBrk="0" hangingPunct="1">
              <a:lnSpc>
                <a:spcPct val="107000"/>
              </a:lnSpc>
              <a:spcBef>
                <a:spcPts val="0"/>
              </a:spcBef>
              <a:spcAft>
                <a:spcPts val="800"/>
              </a:spcAft>
              <a:buClr>
                <a:srgbClr val="E48312"/>
              </a:buClr>
              <a:buSzPct val="100000"/>
              <a:buFont typeface="Calibri" panose="020F0502020204030204" pitchFamily="34" charset="0"/>
              <a:buNone/>
              <a:tabLst/>
              <a:defRPr/>
            </a:pPr>
            <a:r>
              <a:rPr lang="en-US" sz="1800" dirty="0">
                <a:latin typeface="+mn-lt"/>
              </a:rPr>
              <a:t>Conclusion:</a:t>
            </a:r>
          </a:p>
          <a:p>
            <a:pPr marR="0" lvl="0" algn="l" defTabSz="914400" rtl="0" eaLnBrk="1" fontAlgn="auto" latinLnBrk="0" hangingPunct="1">
              <a:lnSpc>
                <a:spcPct val="107000"/>
              </a:lnSpc>
              <a:spcBef>
                <a:spcPts val="0"/>
              </a:spcBef>
              <a:spcAft>
                <a:spcPts val="800"/>
              </a:spcAft>
              <a:buClr>
                <a:srgbClr val="E48312"/>
              </a:buClr>
              <a:buSzPct val="100000"/>
              <a:tabLst/>
              <a:defRPr/>
            </a:pPr>
            <a:r>
              <a:rPr lang="en-US" sz="1800" dirty="0">
                <a:latin typeface="+mn-lt"/>
              </a:rPr>
              <a:t>In our final class for Neural Style Transfer, we suggest using the following hyper parameters for the best results.</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latin typeface="+mn-lt"/>
              </a:rPr>
              <a:t>VGG19 Model </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latin typeface="+mn-lt"/>
              </a:rPr>
              <a:t>Adam Optimizer for lower number of epochs and L-BFGS otherwise.</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latin typeface="+mn-lt"/>
              </a:rPr>
              <a:t>Content Layer – Conv5_2</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latin typeface="+mn-lt"/>
              </a:rPr>
              <a:t>Style Layers – Conv2_1, Conv3_1, Conv4_1</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latin typeface="+mn-lt"/>
              </a:rPr>
              <a:t>Loss Weights  𝛼=0.2 and 𝛽=0.8 </a:t>
            </a:r>
          </a:p>
          <a:p>
            <a:pPr marR="0" lvl="0" algn="l" defTabSz="914400" rtl="0" eaLnBrk="1" fontAlgn="auto" latinLnBrk="0" hangingPunct="1">
              <a:lnSpc>
                <a:spcPct val="107000"/>
              </a:lnSpc>
              <a:spcBef>
                <a:spcPts val="0"/>
              </a:spcBef>
              <a:spcAft>
                <a:spcPts val="800"/>
              </a:spcAft>
              <a:buClr>
                <a:srgbClr val="E48312"/>
              </a:buClr>
              <a:buSzPct val="100000"/>
              <a:tabLst/>
              <a:defRPr/>
            </a:pPr>
            <a:endParaRPr lang="en-US" sz="1800" dirty="0">
              <a:latin typeface="+mn-lt"/>
            </a:endParaRPr>
          </a:p>
        </p:txBody>
      </p:sp>
      <p:sp>
        <p:nvSpPr>
          <p:cNvPr id="6" name="Text Placeholder 5">
            <a:extLst>
              <a:ext uri="{FF2B5EF4-FFF2-40B4-BE49-F238E27FC236}">
                <a16:creationId xmlns:a16="http://schemas.microsoft.com/office/drawing/2014/main" id="{C11407BB-46F0-F059-07C0-7A932BA51B69}"/>
              </a:ext>
            </a:extLst>
          </p:cNvPr>
          <p:cNvSpPr>
            <a:spLocks noGrp="1"/>
          </p:cNvSpPr>
          <p:nvPr>
            <p:ph type="body" sz="quarter" idx="18"/>
          </p:nvPr>
        </p:nvSpPr>
        <p:spPr/>
        <p:txBody>
          <a:bodyPr/>
          <a:lstStyle/>
          <a:p>
            <a:r>
              <a:rPr lang="en-US" dirty="0"/>
              <a:t>School of Information Studies</a:t>
            </a:r>
          </a:p>
        </p:txBody>
      </p:sp>
    </p:spTree>
    <p:extLst>
      <p:ext uri="{BB962C8B-B14F-4D97-AF65-F5344CB8AC3E}">
        <p14:creationId xmlns:p14="http://schemas.microsoft.com/office/powerpoint/2010/main" val="183687285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3240EB-25EA-7F93-85EF-18E44D24BA86}"/>
              </a:ext>
            </a:extLst>
          </p:cNvPr>
          <p:cNvSpPr>
            <a:spLocks noGrp="1"/>
          </p:cNvSpPr>
          <p:nvPr>
            <p:ph type="sldNum" sz="quarter" idx="10"/>
          </p:nvPr>
        </p:nvSpPr>
        <p:spPr/>
        <p:txBody>
          <a:bodyPr/>
          <a:lstStyle/>
          <a:p>
            <a:fld id="{F343A32A-436A-8143-8894-653E98457856}" type="slidenum">
              <a:rPr lang="en-US" smtClean="0"/>
              <a:pPr/>
              <a:t>38</a:t>
            </a:fld>
            <a:endParaRPr lang="en-US"/>
          </a:p>
        </p:txBody>
      </p:sp>
      <p:sp>
        <p:nvSpPr>
          <p:cNvPr id="3" name="Title 2">
            <a:extLst>
              <a:ext uri="{FF2B5EF4-FFF2-40B4-BE49-F238E27FC236}">
                <a16:creationId xmlns:a16="http://schemas.microsoft.com/office/drawing/2014/main" id="{06CDAD7D-D3AE-18F2-D1A4-146256B006A1}"/>
              </a:ext>
            </a:extLst>
          </p:cNvPr>
          <p:cNvSpPr>
            <a:spLocks noGrp="1"/>
          </p:cNvSpPr>
          <p:nvPr>
            <p:ph type="title"/>
          </p:nvPr>
        </p:nvSpPr>
        <p:spPr>
          <a:xfrm>
            <a:off x="457200" y="253938"/>
            <a:ext cx="11734800" cy="632988"/>
          </a:xfrm>
        </p:spPr>
        <p:txBody>
          <a:bodyPr/>
          <a:lstStyle/>
          <a:p>
            <a:r>
              <a:rPr lang="en-US" dirty="0"/>
              <a:t>Learning Objectives</a:t>
            </a:r>
          </a:p>
        </p:txBody>
      </p:sp>
      <p:sp>
        <p:nvSpPr>
          <p:cNvPr id="4" name="Content Placeholder 3">
            <a:extLst>
              <a:ext uri="{FF2B5EF4-FFF2-40B4-BE49-F238E27FC236}">
                <a16:creationId xmlns:a16="http://schemas.microsoft.com/office/drawing/2014/main" id="{404F25D9-4EB6-4287-28BA-F8A5CEFD746D}"/>
              </a:ext>
            </a:extLst>
          </p:cNvPr>
          <p:cNvSpPr>
            <a:spLocks noGrp="1"/>
          </p:cNvSpPr>
          <p:nvPr>
            <p:ph sz="quarter" idx="16"/>
          </p:nvPr>
        </p:nvSpPr>
        <p:spPr/>
        <p:txBody>
          <a:bodyPr/>
          <a:lstStyle/>
          <a:p>
            <a:endParaRPr lang="en-US" dirty="0"/>
          </a:p>
        </p:txBody>
      </p:sp>
      <p:sp>
        <p:nvSpPr>
          <p:cNvPr id="5" name="Text Placeholder 4">
            <a:extLst>
              <a:ext uri="{FF2B5EF4-FFF2-40B4-BE49-F238E27FC236}">
                <a16:creationId xmlns:a16="http://schemas.microsoft.com/office/drawing/2014/main" id="{D4E685C5-18E0-298D-54D1-32D9CC305A93}"/>
              </a:ext>
            </a:extLst>
          </p:cNvPr>
          <p:cNvSpPr>
            <a:spLocks noGrp="1"/>
          </p:cNvSpPr>
          <p:nvPr>
            <p:ph type="body" sz="quarter" idx="17"/>
          </p:nvPr>
        </p:nvSpPr>
        <p:spPr>
          <a:xfrm>
            <a:off x="457200" y="1640706"/>
            <a:ext cx="10438818" cy="3781324"/>
          </a:xfrm>
        </p:spPr>
        <p:txBody>
          <a:bodyPr/>
          <a:lstStyle/>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latin typeface="+mn-lt"/>
              </a:rPr>
              <a:t>This portfolio has demonstrated successful implementation of the program’s learning objectives and the major practice areas of data science. Each application involved an increasing level of complexity, and characterized the progression of these skills.</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latin typeface="+mn-lt"/>
              </a:rPr>
              <a:t>The projects displays the utilization for skills at different levels of complexity ranging from basic data visualization and EDAs to highly complex usage of prebuilt language models and advanced understanding of Deep Learning Concepts.</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latin typeface="+mn-lt"/>
              </a:rPr>
              <a:t>Communications skills were displayed in the organization and delivery of insights, expressing them in terms which could be simply understood and acted upon.</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latin typeface="+mn-lt"/>
              </a:rPr>
              <a:t>These projects are representative of the successful execution of the learning objectives and have developed the necessary skills for practice in the field of data science.</a:t>
            </a:r>
          </a:p>
        </p:txBody>
      </p:sp>
      <p:sp>
        <p:nvSpPr>
          <p:cNvPr id="6" name="Text Placeholder 5">
            <a:extLst>
              <a:ext uri="{FF2B5EF4-FFF2-40B4-BE49-F238E27FC236}">
                <a16:creationId xmlns:a16="http://schemas.microsoft.com/office/drawing/2014/main" id="{C11407BB-46F0-F059-07C0-7A932BA51B69}"/>
              </a:ext>
            </a:extLst>
          </p:cNvPr>
          <p:cNvSpPr>
            <a:spLocks noGrp="1"/>
          </p:cNvSpPr>
          <p:nvPr>
            <p:ph type="body" sz="quarter" idx="18"/>
          </p:nvPr>
        </p:nvSpPr>
        <p:spPr/>
        <p:txBody>
          <a:bodyPr/>
          <a:lstStyle/>
          <a:p>
            <a:r>
              <a:rPr lang="en-US" dirty="0"/>
              <a:t>School of Information Studies</a:t>
            </a:r>
          </a:p>
        </p:txBody>
      </p:sp>
    </p:spTree>
    <p:extLst>
      <p:ext uri="{BB962C8B-B14F-4D97-AF65-F5344CB8AC3E}">
        <p14:creationId xmlns:p14="http://schemas.microsoft.com/office/powerpoint/2010/main" val="231998097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3240EB-25EA-7F93-85EF-18E44D24BA86}"/>
              </a:ext>
            </a:extLst>
          </p:cNvPr>
          <p:cNvSpPr>
            <a:spLocks noGrp="1"/>
          </p:cNvSpPr>
          <p:nvPr>
            <p:ph type="sldNum" sz="quarter" idx="10"/>
          </p:nvPr>
        </p:nvSpPr>
        <p:spPr/>
        <p:txBody>
          <a:bodyPr/>
          <a:lstStyle/>
          <a:p>
            <a:fld id="{F343A32A-436A-8143-8894-653E98457856}" type="slidenum">
              <a:rPr lang="en-US" smtClean="0"/>
              <a:pPr/>
              <a:t>39</a:t>
            </a:fld>
            <a:endParaRPr lang="en-US"/>
          </a:p>
        </p:txBody>
      </p:sp>
      <p:sp>
        <p:nvSpPr>
          <p:cNvPr id="3" name="Title 2">
            <a:extLst>
              <a:ext uri="{FF2B5EF4-FFF2-40B4-BE49-F238E27FC236}">
                <a16:creationId xmlns:a16="http://schemas.microsoft.com/office/drawing/2014/main" id="{06CDAD7D-D3AE-18F2-D1A4-146256B006A1}"/>
              </a:ext>
            </a:extLst>
          </p:cNvPr>
          <p:cNvSpPr>
            <a:spLocks noGrp="1"/>
          </p:cNvSpPr>
          <p:nvPr>
            <p:ph type="title"/>
          </p:nvPr>
        </p:nvSpPr>
        <p:spPr>
          <a:xfrm>
            <a:off x="457200" y="253938"/>
            <a:ext cx="11734800" cy="632988"/>
          </a:xfrm>
        </p:spPr>
        <p:txBody>
          <a:bodyPr/>
          <a:lstStyle/>
          <a:p>
            <a:r>
              <a:rPr lang="en-US" dirty="0"/>
              <a:t>Conclusion</a:t>
            </a:r>
          </a:p>
        </p:txBody>
      </p:sp>
      <p:sp>
        <p:nvSpPr>
          <p:cNvPr id="4" name="Content Placeholder 3">
            <a:extLst>
              <a:ext uri="{FF2B5EF4-FFF2-40B4-BE49-F238E27FC236}">
                <a16:creationId xmlns:a16="http://schemas.microsoft.com/office/drawing/2014/main" id="{404F25D9-4EB6-4287-28BA-F8A5CEFD746D}"/>
              </a:ext>
            </a:extLst>
          </p:cNvPr>
          <p:cNvSpPr>
            <a:spLocks noGrp="1"/>
          </p:cNvSpPr>
          <p:nvPr>
            <p:ph sz="quarter" idx="16"/>
          </p:nvPr>
        </p:nvSpPr>
        <p:spPr/>
        <p:txBody>
          <a:bodyPr/>
          <a:lstStyle/>
          <a:p>
            <a:endParaRPr lang="en-US" dirty="0"/>
          </a:p>
        </p:txBody>
      </p:sp>
      <p:sp>
        <p:nvSpPr>
          <p:cNvPr id="5" name="Text Placeholder 4">
            <a:extLst>
              <a:ext uri="{FF2B5EF4-FFF2-40B4-BE49-F238E27FC236}">
                <a16:creationId xmlns:a16="http://schemas.microsoft.com/office/drawing/2014/main" id="{D4E685C5-18E0-298D-54D1-32D9CC305A93}"/>
              </a:ext>
            </a:extLst>
          </p:cNvPr>
          <p:cNvSpPr>
            <a:spLocks noGrp="1"/>
          </p:cNvSpPr>
          <p:nvPr>
            <p:ph type="body" sz="quarter" idx="17"/>
          </p:nvPr>
        </p:nvSpPr>
        <p:spPr>
          <a:xfrm>
            <a:off x="457200" y="1640706"/>
            <a:ext cx="10816389" cy="3781324"/>
          </a:xfrm>
        </p:spPr>
        <p:txBody>
          <a:bodyPr/>
          <a:lstStyle/>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latin typeface="+mn-lt"/>
              </a:rPr>
              <a:t>The School of Information Studies at Syracuse University equips its students with the tools necessary for the assimilation and governance of data, alongside the expertise to transform this data into strategic insights through a variety of data science methodologies.</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latin typeface="+mn-lt"/>
              </a:rPr>
              <a:t>The competencies acquired throughout this curriculum have honed a versatile problem-solving skill set applicable to both organized and more chaotic data scenarios of growing intricacy.</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latin typeface="+mn-lt"/>
              </a:rPr>
              <a:t>Students are trained to devise methods that elevate an organization's operational effectiveness.</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latin typeface="+mn-lt"/>
              </a:rPr>
              <a:t>The curriculum emphasizes the importance of clarity, replicability, and principled data stewardship, which enhances the reliability of a company's analytics division.</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latin typeface="+mn-lt"/>
              </a:rPr>
              <a:t>Graduates from the Applied Data Science course are well-prepared to address a broad spectrum of issues, bringing to the table the proficiency to communicate their findings to diverse groups, including industry experts and decision-makers.</a:t>
            </a:r>
          </a:p>
        </p:txBody>
      </p:sp>
      <p:sp>
        <p:nvSpPr>
          <p:cNvPr id="6" name="Text Placeholder 5">
            <a:extLst>
              <a:ext uri="{FF2B5EF4-FFF2-40B4-BE49-F238E27FC236}">
                <a16:creationId xmlns:a16="http://schemas.microsoft.com/office/drawing/2014/main" id="{C11407BB-46F0-F059-07C0-7A932BA51B69}"/>
              </a:ext>
            </a:extLst>
          </p:cNvPr>
          <p:cNvSpPr>
            <a:spLocks noGrp="1"/>
          </p:cNvSpPr>
          <p:nvPr>
            <p:ph type="body" sz="quarter" idx="18"/>
          </p:nvPr>
        </p:nvSpPr>
        <p:spPr/>
        <p:txBody>
          <a:bodyPr/>
          <a:lstStyle/>
          <a:p>
            <a:r>
              <a:rPr lang="en-US" dirty="0"/>
              <a:t>School of Information Studies</a:t>
            </a:r>
          </a:p>
        </p:txBody>
      </p:sp>
    </p:spTree>
    <p:extLst>
      <p:ext uri="{BB962C8B-B14F-4D97-AF65-F5344CB8AC3E}">
        <p14:creationId xmlns:p14="http://schemas.microsoft.com/office/powerpoint/2010/main" val="198268453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3240EB-25EA-7F93-85EF-18E44D24BA86}"/>
              </a:ext>
            </a:extLst>
          </p:cNvPr>
          <p:cNvSpPr>
            <a:spLocks noGrp="1"/>
          </p:cNvSpPr>
          <p:nvPr>
            <p:ph type="sldNum" sz="quarter" idx="10"/>
          </p:nvPr>
        </p:nvSpPr>
        <p:spPr/>
        <p:txBody>
          <a:bodyPr/>
          <a:lstStyle/>
          <a:p>
            <a:fld id="{F343A32A-436A-8143-8894-653E98457856}" type="slidenum">
              <a:rPr lang="en-US" smtClean="0"/>
              <a:pPr/>
              <a:t>4</a:t>
            </a:fld>
            <a:endParaRPr lang="en-US"/>
          </a:p>
        </p:txBody>
      </p:sp>
      <p:sp>
        <p:nvSpPr>
          <p:cNvPr id="3" name="Title 2">
            <a:extLst>
              <a:ext uri="{FF2B5EF4-FFF2-40B4-BE49-F238E27FC236}">
                <a16:creationId xmlns:a16="http://schemas.microsoft.com/office/drawing/2014/main" id="{06CDAD7D-D3AE-18F2-D1A4-146256B006A1}"/>
              </a:ext>
            </a:extLst>
          </p:cNvPr>
          <p:cNvSpPr>
            <a:spLocks noGrp="1"/>
          </p:cNvSpPr>
          <p:nvPr>
            <p:ph type="title"/>
          </p:nvPr>
        </p:nvSpPr>
        <p:spPr/>
        <p:txBody>
          <a:bodyPr/>
          <a:lstStyle/>
          <a:p>
            <a:r>
              <a:rPr lang="en-US" dirty="0"/>
              <a:t>Yelp Recommendation System using </a:t>
            </a:r>
            <a:r>
              <a:rPr lang="en-US" dirty="0" err="1"/>
              <a:t>PySpark</a:t>
            </a:r>
            <a:endParaRPr lang="en-US" dirty="0"/>
          </a:p>
        </p:txBody>
      </p:sp>
      <p:sp>
        <p:nvSpPr>
          <p:cNvPr id="4" name="Content Placeholder 3">
            <a:extLst>
              <a:ext uri="{FF2B5EF4-FFF2-40B4-BE49-F238E27FC236}">
                <a16:creationId xmlns:a16="http://schemas.microsoft.com/office/drawing/2014/main" id="{404F25D9-4EB6-4287-28BA-F8A5CEFD746D}"/>
              </a:ext>
            </a:extLst>
          </p:cNvPr>
          <p:cNvSpPr>
            <a:spLocks noGrp="1"/>
          </p:cNvSpPr>
          <p:nvPr>
            <p:ph sz="quarter" idx="16"/>
          </p:nvPr>
        </p:nvSpPr>
        <p:spPr/>
        <p:txBody>
          <a:bodyPr/>
          <a:lstStyle/>
          <a:p>
            <a:r>
              <a:rPr lang="en-US" dirty="0"/>
              <a:t>IST718: Big Data Analytics </a:t>
            </a:r>
          </a:p>
          <a:p>
            <a:endParaRPr lang="en-US" dirty="0"/>
          </a:p>
          <a:p>
            <a:endParaRPr lang="en-US" dirty="0"/>
          </a:p>
        </p:txBody>
      </p:sp>
      <p:sp>
        <p:nvSpPr>
          <p:cNvPr id="5" name="Text Placeholder 4">
            <a:extLst>
              <a:ext uri="{FF2B5EF4-FFF2-40B4-BE49-F238E27FC236}">
                <a16:creationId xmlns:a16="http://schemas.microsoft.com/office/drawing/2014/main" id="{D4E685C5-18E0-298D-54D1-32D9CC305A93}"/>
              </a:ext>
            </a:extLst>
          </p:cNvPr>
          <p:cNvSpPr>
            <a:spLocks noGrp="1"/>
          </p:cNvSpPr>
          <p:nvPr>
            <p:ph type="body" sz="quarter" idx="17"/>
          </p:nvPr>
        </p:nvSpPr>
        <p:spPr>
          <a:xfrm>
            <a:off x="457200" y="1640706"/>
            <a:ext cx="10438818" cy="3781324"/>
          </a:xfrm>
        </p:spPr>
        <p:txBody>
          <a:bodyPr/>
          <a:lstStyle/>
          <a:p>
            <a:pPr marL="0" marR="0" lvl="0" indent="0" algn="l" defTabSz="914400" rtl="0" eaLnBrk="1" fontAlgn="auto" latinLnBrk="0" hangingPunct="1">
              <a:lnSpc>
                <a:spcPct val="107000"/>
              </a:lnSpc>
              <a:spcBef>
                <a:spcPts val="0"/>
              </a:spcBef>
              <a:spcAft>
                <a:spcPts val="800"/>
              </a:spcAft>
              <a:buClr>
                <a:srgbClr val="E48312"/>
              </a:buClr>
              <a:buSzPct val="100000"/>
              <a:buFont typeface="Calibri" panose="020F0502020204030204" pitchFamily="34" charset="0"/>
              <a:buNone/>
              <a:tabLst/>
              <a:defRPr/>
            </a:pPr>
            <a:endParaRPr lang="en-US" sz="1800" dirty="0">
              <a:solidFill>
                <a:srgbClr val="000000">
                  <a:lumMod val="75000"/>
                  <a:lumOff val="25000"/>
                </a:srgbClr>
              </a:solidFill>
              <a:latin typeface="+mn-lt"/>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
                <a:srgbClr val="E48312"/>
              </a:buClr>
              <a:buSzPct val="100000"/>
              <a:buFont typeface="Calibri" panose="020F0502020204030204" pitchFamily="34" charset="0"/>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mn-lt"/>
                <a:ea typeface="Times New Roman" panose="02020603050405020304" pitchFamily="18" charset="0"/>
                <a:cs typeface="Times New Roman" panose="02020603050405020304" pitchFamily="18" charset="0"/>
              </a:rPr>
              <a:t>The project goal for the Yelp recommendation system using </a:t>
            </a:r>
            <a:r>
              <a:rPr kumimoji="0" lang="en-US" sz="1800" b="0" i="0" u="none" strike="noStrike" kern="1200" cap="none" spc="0" normalizeH="0" baseline="0" noProof="0" dirty="0" err="1">
                <a:ln>
                  <a:noFill/>
                </a:ln>
                <a:solidFill>
                  <a:srgbClr val="000000">
                    <a:lumMod val="75000"/>
                    <a:lumOff val="25000"/>
                  </a:srgbClr>
                </a:solidFill>
                <a:effectLst/>
                <a:uLnTx/>
                <a:uFillTx/>
                <a:latin typeface="+mn-lt"/>
                <a:ea typeface="Times New Roman" panose="02020603050405020304" pitchFamily="18" charset="0"/>
                <a:cs typeface="Times New Roman" panose="02020603050405020304" pitchFamily="18" charset="0"/>
              </a:rPr>
              <a:t>PySpark</a:t>
            </a:r>
            <a:r>
              <a:rPr kumimoji="0" lang="en-US" sz="1800" b="0" i="0" u="none" strike="noStrike" kern="1200" cap="none" spc="0" normalizeH="0" baseline="0" noProof="0" dirty="0">
                <a:ln>
                  <a:noFill/>
                </a:ln>
                <a:solidFill>
                  <a:srgbClr val="000000">
                    <a:lumMod val="75000"/>
                    <a:lumOff val="25000"/>
                  </a:srgbClr>
                </a:solidFill>
                <a:effectLst/>
                <a:uLnTx/>
                <a:uFillTx/>
                <a:latin typeface="+mn-lt"/>
                <a:ea typeface="Times New Roman" panose="02020603050405020304" pitchFamily="18" charset="0"/>
                <a:cs typeface="Times New Roman" panose="02020603050405020304" pitchFamily="18" charset="0"/>
              </a:rPr>
              <a:t> is to create a sophisticated engine that enhances the platform’s value by:</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latin typeface="+mn-lt"/>
              </a:rPr>
              <a:t>Boosting user engagement through tailored content suggestions.</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latin typeface="+mn-lt"/>
              </a:rPr>
              <a:t>Elevating the overall user experience with efficient, personalized content discovery.</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latin typeface="+mn-lt"/>
              </a:rPr>
              <a:t>Fostering higher user retention with accurate and relevant recommendations.</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latin typeface="+mn-lt"/>
              </a:rPr>
              <a:t>Expanding the horizon of product discovery, leading users to new and interesting finds.</a:t>
            </a:r>
          </a:p>
          <a:p>
            <a:pPr marR="0" lvl="0" algn="l" defTabSz="914400" rtl="0" eaLnBrk="1" fontAlgn="auto" latinLnBrk="0" hangingPunct="1">
              <a:lnSpc>
                <a:spcPct val="107000"/>
              </a:lnSpc>
              <a:spcBef>
                <a:spcPts val="0"/>
              </a:spcBef>
              <a:spcAft>
                <a:spcPts val="800"/>
              </a:spcAft>
              <a:buClr>
                <a:srgbClr val="E48312"/>
              </a:buClr>
              <a:buSzPct val="100000"/>
              <a:tabLst/>
              <a:defRPr/>
            </a:pPr>
            <a:endParaRPr lang="en-US" sz="1800" dirty="0">
              <a:latin typeface="+mn-lt"/>
            </a:endParaRPr>
          </a:p>
        </p:txBody>
      </p:sp>
      <p:sp>
        <p:nvSpPr>
          <p:cNvPr id="6" name="Text Placeholder 5">
            <a:extLst>
              <a:ext uri="{FF2B5EF4-FFF2-40B4-BE49-F238E27FC236}">
                <a16:creationId xmlns:a16="http://schemas.microsoft.com/office/drawing/2014/main" id="{C11407BB-46F0-F059-07C0-7A932BA51B69}"/>
              </a:ext>
            </a:extLst>
          </p:cNvPr>
          <p:cNvSpPr>
            <a:spLocks noGrp="1"/>
          </p:cNvSpPr>
          <p:nvPr>
            <p:ph type="body" sz="quarter" idx="18"/>
          </p:nvPr>
        </p:nvSpPr>
        <p:spPr/>
        <p:txBody>
          <a:bodyPr/>
          <a:lstStyle/>
          <a:p>
            <a:r>
              <a:rPr lang="en-US" dirty="0"/>
              <a:t>School of Information Studies</a:t>
            </a:r>
          </a:p>
        </p:txBody>
      </p:sp>
    </p:spTree>
    <p:extLst>
      <p:ext uri="{BB962C8B-B14F-4D97-AF65-F5344CB8AC3E}">
        <p14:creationId xmlns:p14="http://schemas.microsoft.com/office/powerpoint/2010/main" val="354849786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B76F1B-D200-BC8F-2AD1-384AF60567BC}"/>
              </a:ext>
            </a:extLst>
          </p:cNvPr>
          <p:cNvSpPr>
            <a:spLocks noGrp="1"/>
          </p:cNvSpPr>
          <p:nvPr>
            <p:ph type="sldNum" sz="quarter" idx="10"/>
          </p:nvPr>
        </p:nvSpPr>
        <p:spPr/>
        <p:txBody>
          <a:bodyPr/>
          <a:lstStyle/>
          <a:p>
            <a:fld id="{F343A32A-436A-8143-8894-653E98457856}" type="slidenum">
              <a:rPr lang="en-US" smtClean="0"/>
              <a:pPr/>
              <a:t>40</a:t>
            </a:fld>
            <a:endParaRPr lang="en-US"/>
          </a:p>
        </p:txBody>
      </p:sp>
      <p:sp>
        <p:nvSpPr>
          <p:cNvPr id="3" name="Title 2">
            <a:extLst>
              <a:ext uri="{FF2B5EF4-FFF2-40B4-BE49-F238E27FC236}">
                <a16:creationId xmlns:a16="http://schemas.microsoft.com/office/drawing/2014/main" id="{82089D84-3B1D-D9A5-D864-1DAC5FEFCDBB}"/>
              </a:ext>
            </a:extLst>
          </p:cNvPr>
          <p:cNvSpPr>
            <a:spLocks noGrp="1"/>
          </p:cNvSpPr>
          <p:nvPr>
            <p:ph type="title"/>
          </p:nvPr>
        </p:nvSpPr>
        <p:spPr/>
        <p:txBody>
          <a:bodyPr/>
          <a:lstStyle/>
          <a:p>
            <a:r>
              <a:rPr lang="en-US" dirty="0" err="1"/>
              <a:t>Github</a:t>
            </a:r>
            <a:r>
              <a:rPr lang="en-US" dirty="0"/>
              <a:t> Links and References</a:t>
            </a:r>
          </a:p>
        </p:txBody>
      </p:sp>
      <p:sp>
        <p:nvSpPr>
          <p:cNvPr id="4" name="Content Placeholder 3">
            <a:extLst>
              <a:ext uri="{FF2B5EF4-FFF2-40B4-BE49-F238E27FC236}">
                <a16:creationId xmlns:a16="http://schemas.microsoft.com/office/drawing/2014/main" id="{D31D64F5-38FD-1508-FA71-DA89810292AE}"/>
              </a:ext>
            </a:extLst>
          </p:cNvPr>
          <p:cNvSpPr>
            <a:spLocks noGrp="1"/>
          </p:cNvSpPr>
          <p:nvPr>
            <p:ph sz="quarter" idx="17"/>
          </p:nvPr>
        </p:nvSpPr>
        <p:spPr/>
        <p:txBody>
          <a:bodyPr/>
          <a:lstStyle/>
          <a:p>
            <a:endParaRPr lang="en-US"/>
          </a:p>
        </p:txBody>
      </p:sp>
      <p:sp>
        <p:nvSpPr>
          <p:cNvPr id="5" name="Text Placeholder 4">
            <a:extLst>
              <a:ext uri="{FF2B5EF4-FFF2-40B4-BE49-F238E27FC236}">
                <a16:creationId xmlns:a16="http://schemas.microsoft.com/office/drawing/2014/main" id="{59633C4C-BAF5-F0F2-9C13-3032DA28027C}"/>
              </a:ext>
            </a:extLst>
          </p:cNvPr>
          <p:cNvSpPr>
            <a:spLocks noGrp="1"/>
          </p:cNvSpPr>
          <p:nvPr>
            <p:ph type="body" sz="quarter" idx="18"/>
          </p:nvPr>
        </p:nvSpPr>
        <p:spPr/>
        <p:txBody>
          <a:bodyPr/>
          <a:lstStyle/>
          <a:p>
            <a:pPr marL="571500" indent="-571500">
              <a:buFont typeface="Arial" panose="020B0604020202020204" pitchFamily="34" charset="0"/>
              <a:buChar char="•"/>
            </a:pPr>
            <a:r>
              <a:rPr lang="en-US" sz="1800" b="1" dirty="0">
                <a:latin typeface="+mn-lt"/>
              </a:rPr>
              <a:t>Portfolio: </a:t>
            </a:r>
            <a:r>
              <a:rPr lang="en-US" sz="1800" dirty="0">
                <a:latin typeface="+mn-lt"/>
              </a:rPr>
              <a:t>https://github.com/pankajyadav01/ADS_Portfolio</a:t>
            </a:r>
          </a:p>
          <a:p>
            <a:pPr marL="571500" indent="-571500">
              <a:buFont typeface="Arial" panose="020B0604020202020204" pitchFamily="34" charset="0"/>
              <a:buChar char="•"/>
            </a:pPr>
            <a:r>
              <a:rPr lang="en-US" sz="1800" b="1" dirty="0">
                <a:latin typeface="+mn-lt"/>
              </a:rPr>
              <a:t>Yelp Recommendation System using </a:t>
            </a:r>
            <a:r>
              <a:rPr lang="en-US" sz="1800" b="1" dirty="0" err="1">
                <a:latin typeface="+mn-lt"/>
              </a:rPr>
              <a:t>PySpark</a:t>
            </a:r>
            <a:r>
              <a:rPr lang="en-US" sz="1800" b="1" dirty="0">
                <a:latin typeface="+mn-lt"/>
              </a:rPr>
              <a:t>: </a:t>
            </a:r>
            <a:r>
              <a:rPr lang="en-US" sz="1800" dirty="0">
                <a:latin typeface="+mn-lt"/>
              </a:rPr>
              <a:t>https://github.com/pankajyadav01/ADS_Portfolio/tree/main/Yelp%20Recommendation%20System</a:t>
            </a:r>
          </a:p>
          <a:p>
            <a:pPr marL="571500" indent="-571500">
              <a:buFont typeface="Arial" panose="020B0604020202020204" pitchFamily="34" charset="0"/>
              <a:buChar char="•"/>
            </a:pPr>
            <a:r>
              <a:rPr lang="en-US" sz="1800" b="1" dirty="0" err="1">
                <a:latin typeface="+mn-lt"/>
              </a:rPr>
              <a:t>SkillSpotter</a:t>
            </a:r>
            <a:r>
              <a:rPr lang="en-US" sz="1800" b="1" dirty="0">
                <a:latin typeface="+mn-lt"/>
              </a:rPr>
              <a:t>: Mining and Skills from Job Descriptions using NER: </a:t>
            </a:r>
            <a:r>
              <a:rPr lang="en-US" sz="1800" dirty="0">
                <a:latin typeface="+mn-lt"/>
              </a:rPr>
              <a:t>https://github.com/pankajyadav01/ADS_Portfolio/tree/main/SkillSpotter</a:t>
            </a:r>
          </a:p>
          <a:p>
            <a:pPr marL="571500" indent="-571500">
              <a:buFont typeface="Arial" panose="020B0604020202020204" pitchFamily="34" charset="0"/>
              <a:buChar char="•"/>
            </a:pPr>
            <a:r>
              <a:rPr lang="en-US" sz="1800" b="1" dirty="0">
                <a:latin typeface="+mn-lt"/>
              </a:rPr>
              <a:t>Sign-Vision: An Image Classification System For Sign Language Detection: </a:t>
            </a:r>
            <a:r>
              <a:rPr lang="en-US" sz="1800" dirty="0">
                <a:latin typeface="+mn-lt"/>
              </a:rPr>
              <a:t>https://github.com/pankajyadav01/ADS_Portfolio/tree/main/SignVision</a:t>
            </a:r>
          </a:p>
          <a:p>
            <a:pPr marL="571500" indent="-571500">
              <a:buFont typeface="Arial" panose="020B0604020202020204" pitchFamily="34" charset="0"/>
              <a:buChar char="•"/>
            </a:pPr>
            <a:r>
              <a:rPr lang="en-US" sz="1800" b="1" dirty="0">
                <a:latin typeface="+mn-lt"/>
              </a:rPr>
              <a:t>Neural Artistry: A Journey through Style Transfer: </a:t>
            </a:r>
            <a:r>
              <a:rPr lang="en-US" sz="1800" dirty="0">
                <a:latin typeface="+mn-lt"/>
              </a:rPr>
              <a:t>https://github.com/pankajyadav01/ADS_Portfolio/tree/main/Neural%20Artistory</a:t>
            </a:r>
          </a:p>
        </p:txBody>
      </p:sp>
      <p:sp>
        <p:nvSpPr>
          <p:cNvPr id="6" name="Text Placeholder 5">
            <a:extLst>
              <a:ext uri="{FF2B5EF4-FFF2-40B4-BE49-F238E27FC236}">
                <a16:creationId xmlns:a16="http://schemas.microsoft.com/office/drawing/2014/main" id="{395F84AB-A687-D67F-6E27-DFF8A1278B68}"/>
              </a:ext>
            </a:extLst>
          </p:cNvPr>
          <p:cNvSpPr>
            <a:spLocks noGrp="1"/>
          </p:cNvSpPr>
          <p:nvPr>
            <p:ph type="body" sz="quarter" idx="19"/>
          </p:nvPr>
        </p:nvSpPr>
        <p:spPr/>
        <p:txBody>
          <a:bodyPr/>
          <a:lstStyle/>
          <a:p>
            <a:r>
              <a:rPr lang="en-US" dirty="0"/>
              <a:t>School of Information Studies</a:t>
            </a:r>
          </a:p>
          <a:p>
            <a:endParaRPr lang="en-US" dirty="0"/>
          </a:p>
        </p:txBody>
      </p:sp>
    </p:spTree>
    <p:extLst>
      <p:ext uri="{BB962C8B-B14F-4D97-AF65-F5344CB8AC3E}">
        <p14:creationId xmlns:p14="http://schemas.microsoft.com/office/powerpoint/2010/main" val="216230180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641CFC-4352-27DB-DBB0-242184ACAFB3}"/>
              </a:ext>
            </a:extLst>
          </p:cNvPr>
          <p:cNvSpPr>
            <a:spLocks noGrp="1"/>
          </p:cNvSpPr>
          <p:nvPr>
            <p:ph type="sldNum" sz="quarter" idx="10"/>
          </p:nvPr>
        </p:nvSpPr>
        <p:spPr/>
        <p:txBody>
          <a:bodyPr/>
          <a:lstStyle/>
          <a:p>
            <a:fld id="{F343A32A-436A-8143-8894-653E98457856}" type="slidenum">
              <a:rPr lang="en-US" smtClean="0"/>
              <a:pPr/>
              <a:t>41</a:t>
            </a:fld>
            <a:endParaRPr lang="en-US"/>
          </a:p>
        </p:txBody>
      </p:sp>
      <p:sp>
        <p:nvSpPr>
          <p:cNvPr id="3" name="Title 2">
            <a:extLst>
              <a:ext uri="{FF2B5EF4-FFF2-40B4-BE49-F238E27FC236}">
                <a16:creationId xmlns:a16="http://schemas.microsoft.com/office/drawing/2014/main" id="{C6004324-574D-2BE7-C614-99E464F77A80}"/>
              </a:ext>
            </a:extLst>
          </p:cNvPr>
          <p:cNvSpPr>
            <a:spLocks noGrp="1"/>
          </p:cNvSpPr>
          <p:nvPr>
            <p:ph type="title"/>
          </p:nvPr>
        </p:nvSpPr>
        <p:spPr/>
        <p:txBody>
          <a:bodyPr/>
          <a:lstStyle/>
          <a:p>
            <a:r>
              <a:rPr lang="en-US" dirty="0"/>
              <a:t>Thank You!</a:t>
            </a:r>
          </a:p>
        </p:txBody>
      </p:sp>
      <p:sp>
        <p:nvSpPr>
          <p:cNvPr id="4" name="Text Placeholder 3">
            <a:extLst>
              <a:ext uri="{FF2B5EF4-FFF2-40B4-BE49-F238E27FC236}">
                <a16:creationId xmlns:a16="http://schemas.microsoft.com/office/drawing/2014/main" id="{4054EEC6-5750-F519-F98D-BAF2D3F8AD04}"/>
              </a:ext>
            </a:extLst>
          </p:cNvPr>
          <p:cNvSpPr>
            <a:spLocks noGrp="1"/>
          </p:cNvSpPr>
          <p:nvPr>
            <p:ph type="body" sz="quarter" idx="15"/>
          </p:nvPr>
        </p:nvSpPr>
        <p:spPr/>
        <p:txBody>
          <a:bodyPr/>
          <a:lstStyle/>
          <a:p>
            <a:r>
              <a:rPr lang="en-US" dirty="0"/>
              <a:t>School of Information Studies</a:t>
            </a:r>
          </a:p>
        </p:txBody>
      </p:sp>
    </p:spTree>
    <p:extLst>
      <p:ext uri="{BB962C8B-B14F-4D97-AF65-F5344CB8AC3E}">
        <p14:creationId xmlns:p14="http://schemas.microsoft.com/office/powerpoint/2010/main" val="390935874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3240EB-25EA-7F93-85EF-18E44D24BA86}"/>
              </a:ext>
            </a:extLst>
          </p:cNvPr>
          <p:cNvSpPr>
            <a:spLocks noGrp="1"/>
          </p:cNvSpPr>
          <p:nvPr>
            <p:ph type="sldNum" sz="quarter" idx="10"/>
          </p:nvPr>
        </p:nvSpPr>
        <p:spPr/>
        <p:txBody>
          <a:bodyPr/>
          <a:lstStyle/>
          <a:p>
            <a:fld id="{F343A32A-436A-8143-8894-653E98457856}" type="slidenum">
              <a:rPr lang="en-US" smtClean="0"/>
              <a:pPr/>
              <a:t>5</a:t>
            </a:fld>
            <a:endParaRPr lang="en-US"/>
          </a:p>
        </p:txBody>
      </p:sp>
      <p:sp>
        <p:nvSpPr>
          <p:cNvPr id="3" name="Title 2">
            <a:extLst>
              <a:ext uri="{FF2B5EF4-FFF2-40B4-BE49-F238E27FC236}">
                <a16:creationId xmlns:a16="http://schemas.microsoft.com/office/drawing/2014/main" id="{06CDAD7D-D3AE-18F2-D1A4-146256B006A1}"/>
              </a:ext>
            </a:extLst>
          </p:cNvPr>
          <p:cNvSpPr>
            <a:spLocks noGrp="1"/>
          </p:cNvSpPr>
          <p:nvPr>
            <p:ph type="title"/>
          </p:nvPr>
        </p:nvSpPr>
        <p:spPr/>
        <p:txBody>
          <a:bodyPr/>
          <a:lstStyle/>
          <a:p>
            <a:r>
              <a:rPr lang="en-US" dirty="0"/>
              <a:t>Yelp Recommendation System using </a:t>
            </a:r>
            <a:r>
              <a:rPr lang="en-US" dirty="0" err="1"/>
              <a:t>PySpark</a:t>
            </a:r>
            <a:endParaRPr lang="en-US" dirty="0"/>
          </a:p>
        </p:txBody>
      </p:sp>
      <p:sp>
        <p:nvSpPr>
          <p:cNvPr id="4" name="Content Placeholder 3">
            <a:extLst>
              <a:ext uri="{FF2B5EF4-FFF2-40B4-BE49-F238E27FC236}">
                <a16:creationId xmlns:a16="http://schemas.microsoft.com/office/drawing/2014/main" id="{404F25D9-4EB6-4287-28BA-F8A5CEFD746D}"/>
              </a:ext>
            </a:extLst>
          </p:cNvPr>
          <p:cNvSpPr>
            <a:spLocks noGrp="1"/>
          </p:cNvSpPr>
          <p:nvPr>
            <p:ph sz="quarter" idx="16"/>
          </p:nvPr>
        </p:nvSpPr>
        <p:spPr/>
        <p:txBody>
          <a:bodyPr/>
          <a:lstStyle/>
          <a:p>
            <a:r>
              <a:rPr lang="en-US" dirty="0"/>
              <a:t>IST718: Big Data Analytics </a:t>
            </a:r>
          </a:p>
          <a:p>
            <a:endParaRPr lang="en-US" dirty="0"/>
          </a:p>
          <a:p>
            <a:endParaRPr lang="en-US" dirty="0"/>
          </a:p>
        </p:txBody>
      </p:sp>
      <p:sp>
        <p:nvSpPr>
          <p:cNvPr id="5" name="Text Placeholder 4">
            <a:extLst>
              <a:ext uri="{FF2B5EF4-FFF2-40B4-BE49-F238E27FC236}">
                <a16:creationId xmlns:a16="http://schemas.microsoft.com/office/drawing/2014/main" id="{D4E685C5-18E0-298D-54D1-32D9CC305A93}"/>
              </a:ext>
            </a:extLst>
          </p:cNvPr>
          <p:cNvSpPr>
            <a:spLocks noGrp="1"/>
          </p:cNvSpPr>
          <p:nvPr>
            <p:ph type="body" sz="quarter" idx="17"/>
          </p:nvPr>
        </p:nvSpPr>
        <p:spPr>
          <a:xfrm>
            <a:off x="457200" y="1640706"/>
            <a:ext cx="10438818" cy="3781324"/>
          </a:xfrm>
        </p:spPr>
        <p:txBody>
          <a:bodyPr/>
          <a:lstStyle/>
          <a:p>
            <a:pPr marL="0" marR="0" lvl="0" indent="0" algn="l" defTabSz="914400" rtl="0" eaLnBrk="1" fontAlgn="auto" latinLnBrk="0" hangingPunct="1">
              <a:lnSpc>
                <a:spcPct val="107000"/>
              </a:lnSpc>
              <a:spcBef>
                <a:spcPts val="0"/>
              </a:spcBef>
              <a:spcAft>
                <a:spcPts val="800"/>
              </a:spcAft>
              <a:buClr>
                <a:srgbClr val="E48312"/>
              </a:buClr>
              <a:buSzPct val="100000"/>
              <a:buFont typeface="Calibri" panose="020F0502020204030204" pitchFamily="34" charset="0"/>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mn-lt"/>
                <a:ea typeface="Times New Roman" panose="02020603050405020304" pitchFamily="18" charset="0"/>
                <a:cs typeface="Times New Roman" panose="02020603050405020304" pitchFamily="18" charset="0"/>
              </a:rPr>
              <a:t>Data Overview:</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latin typeface="+mn-lt"/>
              </a:rPr>
              <a:t>The Yelp reviews dataset is a collection of user reviews of businesses in Yelp. </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latin typeface="+mn-lt"/>
              </a:rPr>
              <a:t>The dataset contains over 8 million reviews and is labeled with the corresponding rating (1-5 stars) given by the reviewer.</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latin typeface="+mn-lt"/>
              </a:rPr>
              <a:t>The dataset also includes other information such as the text of the review, the business category, and the geographical location of the business.</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latin typeface="+mn-lt"/>
              </a:rPr>
              <a:t>We are currently using 3 different data files to obtain this dataset.</a:t>
            </a:r>
          </a:p>
          <a:p>
            <a:pPr marL="742950" lvl="1" indent="-285750">
              <a:lnSpc>
                <a:spcPct val="107000"/>
              </a:lnSpc>
              <a:spcBef>
                <a:spcPts val="0"/>
              </a:spcBef>
              <a:spcAft>
                <a:spcPts val="800"/>
              </a:spcAft>
              <a:buClr>
                <a:srgbClr val="E48312"/>
              </a:buClr>
              <a:buSzPct val="100000"/>
              <a:buFont typeface="Arial" panose="020B0604020202020204" pitchFamily="34" charset="0"/>
              <a:buChar char="•"/>
              <a:defRPr/>
            </a:pPr>
            <a:r>
              <a:rPr lang="en-US" sz="1800" dirty="0">
                <a:latin typeface="+mn-lt"/>
              </a:rPr>
              <a:t>Businesses: 150346 records</a:t>
            </a:r>
          </a:p>
          <a:p>
            <a:pPr marL="742950" lvl="1" indent="-285750">
              <a:lnSpc>
                <a:spcPct val="107000"/>
              </a:lnSpc>
              <a:spcBef>
                <a:spcPts val="0"/>
              </a:spcBef>
              <a:spcAft>
                <a:spcPts val="800"/>
              </a:spcAft>
              <a:buClr>
                <a:srgbClr val="E48312"/>
              </a:buClr>
              <a:buSzPct val="100000"/>
              <a:buFont typeface="Arial" panose="020B0604020202020204" pitchFamily="34" charset="0"/>
              <a:buChar char="•"/>
              <a:defRPr/>
            </a:pPr>
            <a:r>
              <a:rPr lang="en-US" sz="1800" dirty="0">
                <a:latin typeface="+mn-lt"/>
              </a:rPr>
              <a:t>Users: 1987896 records</a:t>
            </a:r>
          </a:p>
          <a:p>
            <a:pPr marL="742950" lvl="1" indent="-285750">
              <a:lnSpc>
                <a:spcPct val="107000"/>
              </a:lnSpc>
              <a:spcBef>
                <a:spcPts val="0"/>
              </a:spcBef>
              <a:spcAft>
                <a:spcPts val="800"/>
              </a:spcAft>
              <a:buClr>
                <a:srgbClr val="E48312"/>
              </a:buClr>
              <a:buSzPct val="100000"/>
              <a:buFont typeface="Arial" panose="020B0604020202020204" pitchFamily="34" charset="0"/>
              <a:buChar char="•"/>
              <a:defRPr/>
            </a:pPr>
            <a:r>
              <a:rPr lang="en-US" sz="1800" dirty="0">
                <a:latin typeface="+mn-lt"/>
              </a:rPr>
              <a:t>Reviews: 6990280 records</a:t>
            </a:r>
          </a:p>
          <a:p>
            <a:pPr marR="0" lvl="0" algn="l" defTabSz="914400" rtl="0" eaLnBrk="1" fontAlgn="auto" latinLnBrk="0" hangingPunct="1">
              <a:lnSpc>
                <a:spcPct val="107000"/>
              </a:lnSpc>
              <a:spcBef>
                <a:spcPts val="0"/>
              </a:spcBef>
              <a:spcAft>
                <a:spcPts val="800"/>
              </a:spcAft>
              <a:buClr>
                <a:srgbClr val="E48312"/>
              </a:buClr>
              <a:buSzPct val="100000"/>
              <a:tabLst/>
              <a:defRPr/>
            </a:pPr>
            <a:endParaRPr lang="en-US" sz="1800" dirty="0">
              <a:latin typeface="+mn-lt"/>
            </a:endParaRPr>
          </a:p>
        </p:txBody>
      </p:sp>
      <p:sp>
        <p:nvSpPr>
          <p:cNvPr id="6" name="Text Placeholder 5">
            <a:extLst>
              <a:ext uri="{FF2B5EF4-FFF2-40B4-BE49-F238E27FC236}">
                <a16:creationId xmlns:a16="http://schemas.microsoft.com/office/drawing/2014/main" id="{C11407BB-46F0-F059-07C0-7A932BA51B69}"/>
              </a:ext>
            </a:extLst>
          </p:cNvPr>
          <p:cNvSpPr>
            <a:spLocks noGrp="1"/>
          </p:cNvSpPr>
          <p:nvPr>
            <p:ph type="body" sz="quarter" idx="18"/>
          </p:nvPr>
        </p:nvSpPr>
        <p:spPr/>
        <p:txBody>
          <a:bodyPr/>
          <a:lstStyle/>
          <a:p>
            <a:r>
              <a:rPr lang="en-US" dirty="0"/>
              <a:t>School of Information Studies</a:t>
            </a:r>
          </a:p>
        </p:txBody>
      </p:sp>
    </p:spTree>
    <p:extLst>
      <p:ext uri="{BB962C8B-B14F-4D97-AF65-F5344CB8AC3E}">
        <p14:creationId xmlns:p14="http://schemas.microsoft.com/office/powerpoint/2010/main" val="280970410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3240EB-25EA-7F93-85EF-18E44D24BA86}"/>
              </a:ext>
            </a:extLst>
          </p:cNvPr>
          <p:cNvSpPr>
            <a:spLocks noGrp="1"/>
          </p:cNvSpPr>
          <p:nvPr>
            <p:ph type="sldNum" sz="quarter" idx="10"/>
          </p:nvPr>
        </p:nvSpPr>
        <p:spPr/>
        <p:txBody>
          <a:bodyPr/>
          <a:lstStyle/>
          <a:p>
            <a:fld id="{F343A32A-436A-8143-8894-653E98457856}" type="slidenum">
              <a:rPr lang="en-US" smtClean="0"/>
              <a:pPr/>
              <a:t>6</a:t>
            </a:fld>
            <a:endParaRPr lang="en-US"/>
          </a:p>
        </p:txBody>
      </p:sp>
      <p:sp>
        <p:nvSpPr>
          <p:cNvPr id="3" name="Title 2">
            <a:extLst>
              <a:ext uri="{FF2B5EF4-FFF2-40B4-BE49-F238E27FC236}">
                <a16:creationId xmlns:a16="http://schemas.microsoft.com/office/drawing/2014/main" id="{06CDAD7D-D3AE-18F2-D1A4-146256B006A1}"/>
              </a:ext>
            </a:extLst>
          </p:cNvPr>
          <p:cNvSpPr>
            <a:spLocks noGrp="1"/>
          </p:cNvSpPr>
          <p:nvPr>
            <p:ph type="title"/>
          </p:nvPr>
        </p:nvSpPr>
        <p:spPr/>
        <p:txBody>
          <a:bodyPr/>
          <a:lstStyle/>
          <a:p>
            <a:r>
              <a:rPr lang="en-US" dirty="0"/>
              <a:t>Yelp Recommendation System using </a:t>
            </a:r>
            <a:r>
              <a:rPr lang="en-US" dirty="0" err="1"/>
              <a:t>PySpark</a:t>
            </a:r>
            <a:endParaRPr lang="en-US" dirty="0"/>
          </a:p>
        </p:txBody>
      </p:sp>
      <p:sp>
        <p:nvSpPr>
          <p:cNvPr id="4" name="Content Placeholder 3">
            <a:extLst>
              <a:ext uri="{FF2B5EF4-FFF2-40B4-BE49-F238E27FC236}">
                <a16:creationId xmlns:a16="http://schemas.microsoft.com/office/drawing/2014/main" id="{404F25D9-4EB6-4287-28BA-F8A5CEFD746D}"/>
              </a:ext>
            </a:extLst>
          </p:cNvPr>
          <p:cNvSpPr>
            <a:spLocks noGrp="1"/>
          </p:cNvSpPr>
          <p:nvPr>
            <p:ph sz="quarter" idx="16"/>
          </p:nvPr>
        </p:nvSpPr>
        <p:spPr/>
        <p:txBody>
          <a:bodyPr/>
          <a:lstStyle/>
          <a:p>
            <a:r>
              <a:rPr lang="en-US" dirty="0"/>
              <a:t>IST718: Big Data Analytics </a:t>
            </a:r>
          </a:p>
          <a:p>
            <a:endParaRPr lang="en-US" dirty="0"/>
          </a:p>
          <a:p>
            <a:endParaRPr lang="en-US" dirty="0"/>
          </a:p>
        </p:txBody>
      </p:sp>
      <p:sp>
        <p:nvSpPr>
          <p:cNvPr id="5" name="Text Placeholder 4">
            <a:extLst>
              <a:ext uri="{FF2B5EF4-FFF2-40B4-BE49-F238E27FC236}">
                <a16:creationId xmlns:a16="http://schemas.microsoft.com/office/drawing/2014/main" id="{D4E685C5-18E0-298D-54D1-32D9CC305A93}"/>
              </a:ext>
            </a:extLst>
          </p:cNvPr>
          <p:cNvSpPr>
            <a:spLocks noGrp="1"/>
          </p:cNvSpPr>
          <p:nvPr>
            <p:ph type="body" sz="quarter" idx="17"/>
          </p:nvPr>
        </p:nvSpPr>
        <p:spPr>
          <a:xfrm>
            <a:off x="457200" y="1640706"/>
            <a:ext cx="10438818" cy="1259810"/>
          </a:xfrm>
        </p:spPr>
        <p:txBody>
          <a:bodyPr/>
          <a:lstStyle/>
          <a:p>
            <a:pPr marL="0" marR="0" lvl="0" indent="0" algn="l" defTabSz="914400" rtl="0" eaLnBrk="1" fontAlgn="auto" latinLnBrk="0" hangingPunct="1">
              <a:lnSpc>
                <a:spcPct val="107000"/>
              </a:lnSpc>
              <a:spcBef>
                <a:spcPts val="0"/>
              </a:spcBef>
              <a:spcAft>
                <a:spcPts val="800"/>
              </a:spcAft>
              <a:buClr>
                <a:srgbClr val="E48312"/>
              </a:buClr>
              <a:buSzPct val="100000"/>
              <a:buFont typeface="Calibri" panose="020F0502020204030204" pitchFamily="34" charset="0"/>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mn-lt"/>
                <a:ea typeface="Times New Roman" panose="02020603050405020304" pitchFamily="18" charset="0"/>
                <a:cs typeface="Times New Roman" panose="02020603050405020304" pitchFamily="18" charset="0"/>
              </a:rPr>
              <a:t>Restaurant Distribution:</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latin typeface="+mn-lt"/>
              </a:rPr>
              <a:t>Based on the analysis, Pennsylvania state has the highest count of restaurants, and among the top 10 cities in the USA with the most restaurants, Philadelphia stands out significantly.</a:t>
            </a:r>
          </a:p>
          <a:p>
            <a:pPr marR="0" lvl="0" algn="l" defTabSz="914400" rtl="0" eaLnBrk="1" fontAlgn="auto" latinLnBrk="0" hangingPunct="1">
              <a:lnSpc>
                <a:spcPct val="107000"/>
              </a:lnSpc>
              <a:spcBef>
                <a:spcPts val="0"/>
              </a:spcBef>
              <a:spcAft>
                <a:spcPts val="800"/>
              </a:spcAft>
              <a:buClr>
                <a:srgbClr val="E48312"/>
              </a:buClr>
              <a:buSzPct val="100000"/>
              <a:tabLst/>
              <a:defRPr/>
            </a:pPr>
            <a:endParaRPr lang="en-US" sz="1800" dirty="0">
              <a:latin typeface="+mn-lt"/>
            </a:endParaRPr>
          </a:p>
        </p:txBody>
      </p:sp>
      <p:sp>
        <p:nvSpPr>
          <p:cNvPr id="6" name="Text Placeholder 5">
            <a:extLst>
              <a:ext uri="{FF2B5EF4-FFF2-40B4-BE49-F238E27FC236}">
                <a16:creationId xmlns:a16="http://schemas.microsoft.com/office/drawing/2014/main" id="{C11407BB-46F0-F059-07C0-7A932BA51B69}"/>
              </a:ext>
            </a:extLst>
          </p:cNvPr>
          <p:cNvSpPr>
            <a:spLocks noGrp="1"/>
          </p:cNvSpPr>
          <p:nvPr>
            <p:ph type="body" sz="quarter" idx="18"/>
          </p:nvPr>
        </p:nvSpPr>
        <p:spPr/>
        <p:txBody>
          <a:bodyPr/>
          <a:lstStyle/>
          <a:p>
            <a:r>
              <a:rPr lang="en-US" dirty="0"/>
              <a:t>School of Information Studies</a:t>
            </a:r>
          </a:p>
        </p:txBody>
      </p:sp>
      <p:pic>
        <p:nvPicPr>
          <p:cNvPr id="7" name="Google Shape;155;p16">
            <a:extLst>
              <a:ext uri="{FF2B5EF4-FFF2-40B4-BE49-F238E27FC236}">
                <a16:creationId xmlns:a16="http://schemas.microsoft.com/office/drawing/2014/main" id="{C81BF695-EF1B-29CD-5BEF-A5EE6CC9C25D}"/>
              </a:ext>
            </a:extLst>
          </p:cNvPr>
          <p:cNvPicPr preferRelativeResize="0"/>
          <p:nvPr/>
        </p:nvPicPr>
        <p:blipFill>
          <a:blip r:embed="rId2">
            <a:alphaModFix/>
          </a:blip>
          <a:stretch>
            <a:fillRect/>
          </a:stretch>
        </p:blipFill>
        <p:spPr>
          <a:xfrm>
            <a:off x="748860" y="3037689"/>
            <a:ext cx="5008731" cy="2946007"/>
          </a:xfrm>
          <a:prstGeom prst="rect">
            <a:avLst/>
          </a:prstGeom>
          <a:noFill/>
          <a:ln>
            <a:noFill/>
          </a:ln>
        </p:spPr>
      </p:pic>
      <p:pic>
        <p:nvPicPr>
          <p:cNvPr id="8" name="Google Shape;156;p16">
            <a:extLst>
              <a:ext uri="{FF2B5EF4-FFF2-40B4-BE49-F238E27FC236}">
                <a16:creationId xmlns:a16="http://schemas.microsoft.com/office/drawing/2014/main" id="{62A094BD-5001-3908-BAA3-F4DFF1D3B7CD}"/>
              </a:ext>
            </a:extLst>
          </p:cNvPr>
          <p:cNvPicPr preferRelativeResize="0"/>
          <p:nvPr/>
        </p:nvPicPr>
        <p:blipFill>
          <a:blip r:embed="rId3">
            <a:alphaModFix/>
          </a:blip>
          <a:stretch>
            <a:fillRect/>
          </a:stretch>
        </p:blipFill>
        <p:spPr>
          <a:xfrm>
            <a:off x="5887287" y="3037689"/>
            <a:ext cx="5008731" cy="2946000"/>
          </a:xfrm>
          <a:prstGeom prst="rect">
            <a:avLst/>
          </a:prstGeom>
          <a:noFill/>
          <a:ln>
            <a:noFill/>
          </a:ln>
        </p:spPr>
      </p:pic>
    </p:spTree>
    <p:extLst>
      <p:ext uri="{BB962C8B-B14F-4D97-AF65-F5344CB8AC3E}">
        <p14:creationId xmlns:p14="http://schemas.microsoft.com/office/powerpoint/2010/main" val="201298002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3240EB-25EA-7F93-85EF-18E44D24BA86}"/>
              </a:ext>
            </a:extLst>
          </p:cNvPr>
          <p:cNvSpPr>
            <a:spLocks noGrp="1"/>
          </p:cNvSpPr>
          <p:nvPr>
            <p:ph type="sldNum" sz="quarter" idx="10"/>
          </p:nvPr>
        </p:nvSpPr>
        <p:spPr/>
        <p:txBody>
          <a:bodyPr/>
          <a:lstStyle/>
          <a:p>
            <a:fld id="{F343A32A-436A-8143-8894-653E98457856}" type="slidenum">
              <a:rPr lang="en-US" smtClean="0"/>
              <a:pPr/>
              <a:t>7</a:t>
            </a:fld>
            <a:endParaRPr lang="en-US"/>
          </a:p>
        </p:txBody>
      </p:sp>
      <p:sp>
        <p:nvSpPr>
          <p:cNvPr id="3" name="Title 2">
            <a:extLst>
              <a:ext uri="{FF2B5EF4-FFF2-40B4-BE49-F238E27FC236}">
                <a16:creationId xmlns:a16="http://schemas.microsoft.com/office/drawing/2014/main" id="{06CDAD7D-D3AE-18F2-D1A4-146256B006A1}"/>
              </a:ext>
            </a:extLst>
          </p:cNvPr>
          <p:cNvSpPr>
            <a:spLocks noGrp="1"/>
          </p:cNvSpPr>
          <p:nvPr>
            <p:ph type="title"/>
          </p:nvPr>
        </p:nvSpPr>
        <p:spPr/>
        <p:txBody>
          <a:bodyPr/>
          <a:lstStyle/>
          <a:p>
            <a:r>
              <a:rPr lang="en-US" dirty="0"/>
              <a:t>Yelp Recommendation System using </a:t>
            </a:r>
            <a:r>
              <a:rPr lang="en-US" dirty="0" err="1"/>
              <a:t>PySpark</a:t>
            </a:r>
            <a:endParaRPr lang="en-US" dirty="0"/>
          </a:p>
        </p:txBody>
      </p:sp>
      <p:sp>
        <p:nvSpPr>
          <p:cNvPr id="4" name="Content Placeholder 3">
            <a:extLst>
              <a:ext uri="{FF2B5EF4-FFF2-40B4-BE49-F238E27FC236}">
                <a16:creationId xmlns:a16="http://schemas.microsoft.com/office/drawing/2014/main" id="{404F25D9-4EB6-4287-28BA-F8A5CEFD746D}"/>
              </a:ext>
            </a:extLst>
          </p:cNvPr>
          <p:cNvSpPr>
            <a:spLocks noGrp="1"/>
          </p:cNvSpPr>
          <p:nvPr>
            <p:ph sz="quarter" idx="16"/>
          </p:nvPr>
        </p:nvSpPr>
        <p:spPr/>
        <p:txBody>
          <a:bodyPr/>
          <a:lstStyle/>
          <a:p>
            <a:r>
              <a:rPr lang="en-US" dirty="0"/>
              <a:t>IST718: Big Data Analytics </a:t>
            </a:r>
          </a:p>
          <a:p>
            <a:endParaRPr lang="en-US" dirty="0"/>
          </a:p>
          <a:p>
            <a:endParaRPr lang="en-US" dirty="0"/>
          </a:p>
        </p:txBody>
      </p:sp>
      <p:sp>
        <p:nvSpPr>
          <p:cNvPr id="5" name="Text Placeholder 4">
            <a:extLst>
              <a:ext uri="{FF2B5EF4-FFF2-40B4-BE49-F238E27FC236}">
                <a16:creationId xmlns:a16="http://schemas.microsoft.com/office/drawing/2014/main" id="{D4E685C5-18E0-298D-54D1-32D9CC305A93}"/>
              </a:ext>
            </a:extLst>
          </p:cNvPr>
          <p:cNvSpPr>
            <a:spLocks noGrp="1"/>
          </p:cNvSpPr>
          <p:nvPr>
            <p:ph type="body" sz="quarter" idx="17"/>
          </p:nvPr>
        </p:nvSpPr>
        <p:spPr>
          <a:xfrm>
            <a:off x="457200" y="1640706"/>
            <a:ext cx="10438818" cy="461230"/>
          </a:xfrm>
        </p:spPr>
        <p:txBody>
          <a:bodyPr/>
          <a:lstStyle/>
          <a:p>
            <a:pPr marL="0" marR="0" lvl="0" indent="0" algn="l" defTabSz="914400" rtl="0" eaLnBrk="1" fontAlgn="auto" latinLnBrk="0" hangingPunct="1">
              <a:lnSpc>
                <a:spcPct val="107000"/>
              </a:lnSpc>
              <a:spcBef>
                <a:spcPts val="0"/>
              </a:spcBef>
              <a:spcAft>
                <a:spcPts val="800"/>
              </a:spcAft>
              <a:buClr>
                <a:srgbClr val="E48312"/>
              </a:buClr>
              <a:buSzPct val="100000"/>
              <a:buFont typeface="Calibri" panose="020F0502020204030204" pitchFamily="34" charset="0"/>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mn-lt"/>
                <a:ea typeface="Times New Roman" panose="02020603050405020304" pitchFamily="18" charset="0"/>
                <a:cs typeface="Times New Roman" panose="02020603050405020304" pitchFamily="18" charset="0"/>
              </a:rPr>
              <a:t>Unique Users in Each State:</a:t>
            </a:r>
            <a:endParaRPr lang="en-US" sz="1800" dirty="0">
              <a:latin typeface="+mn-lt"/>
            </a:endParaRPr>
          </a:p>
        </p:txBody>
      </p:sp>
      <p:sp>
        <p:nvSpPr>
          <p:cNvPr id="6" name="Text Placeholder 5">
            <a:extLst>
              <a:ext uri="{FF2B5EF4-FFF2-40B4-BE49-F238E27FC236}">
                <a16:creationId xmlns:a16="http://schemas.microsoft.com/office/drawing/2014/main" id="{C11407BB-46F0-F059-07C0-7A932BA51B69}"/>
              </a:ext>
            </a:extLst>
          </p:cNvPr>
          <p:cNvSpPr>
            <a:spLocks noGrp="1"/>
          </p:cNvSpPr>
          <p:nvPr>
            <p:ph type="body" sz="quarter" idx="18"/>
          </p:nvPr>
        </p:nvSpPr>
        <p:spPr/>
        <p:txBody>
          <a:bodyPr/>
          <a:lstStyle/>
          <a:p>
            <a:r>
              <a:rPr lang="en-US" dirty="0"/>
              <a:t>School of Information Studies</a:t>
            </a:r>
          </a:p>
        </p:txBody>
      </p:sp>
      <p:pic>
        <p:nvPicPr>
          <p:cNvPr id="9" name="Picture 8">
            <a:extLst>
              <a:ext uri="{FF2B5EF4-FFF2-40B4-BE49-F238E27FC236}">
                <a16:creationId xmlns:a16="http://schemas.microsoft.com/office/drawing/2014/main" id="{9FBB2B3B-1758-524E-D07C-6C1E0E3AE857}"/>
              </a:ext>
            </a:extLst>
          </p:cNvPr>
          <p:cNvPicPr>
            <a:picLocks noChangeAspect="1"/>
          </p:cNvPicPr>
          <p:nvPr/>
        </p:nvPicPr>
        <p:blipFill>
          <a:blip r:embed="rId2"/>
          <a:stretch>
            <a:fillRect/>
          </a:stretch>
        </p:blipFill>
        <p:spPr>
          <a:xfrm>
            <a:off x="3239115" y="2101936"/>
            <a:ext cx="6455492" cy="4032747"/>
          </a:xfrm>
          <a:prstGeom prst="rect">
            <a:avLst/>
          </a:prstGeom>
        </p:spPr>
      </p:pic>
    </p:spTree>
    <p:extLst>
      <p:ext uri="{BB962C8B-B14F-4D97-AF65-F5344CB8AC3E}">
        <p14:creationId xmlns:p14="http://schemas.microsoft.com/office/powerpoint/2010/main" val="80326672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3240EB-25EA-7F93-85EF-18E44D24BA86}"/>
              </a:ext>
            </a:extLst>
          </p:cNvPr>
          <p:cNvSpPr>
            <a:spLocks noGrp="1"/>
          </p:cNvSpPr>
          <p:nvPr>
            <p:ph type="sldNum" sz="quarter" idx="10"/>
          </p:nvPr>
        </p:nvSpPr>
        <p:spPr/>
        <p:txBody>
          <a:bodyPr/>
          <a:lstStyle/>
          <a:p>
            <a:fld id="{F343A32A-436A-8143-8894-653E98457856}" type="slidenum">
              <a:rPr lang="en-US" smtClean="0"/>
              <a:pPr/>
              <a:t>8</a:t>
            </a:fld>
            <a:endParaRPr lang="en-US"/>
          </a:p>
        </p:txBody>
      </p:sp>
      <p:sp>
        <p:nvSpPr>
          <p:cNvPr id="3" name="Title 2">
            <a:extLst>
              <a:ext uri="{FF2B5EF4-FFF2-40B4-BE49-F238E27FC236}">
                <a16:creationId xmlns:a16="http://schemas.microsoft.com/office/drawing/2014/main" id="{06CDAD7D-D3AE-18F2-D1A4-146256B006A1}"/>
              </a:ext>
            </a:extLst>
          </p:cNvPr>
          <p:cNvSpPr>
            <a:spLocks noGrp="1"/>
          </p:cNvSpPr>
          <p:nvPr>
            <p:ph type="title"/>
          </p:nvPr>
        </p:nvSpPr>
        <p:spPr/>
        <p:txBody>
          <a:bodyPr/>
          <a:lstStyle/>
          <a:p>
            <a:r>
              <a:rPr lang="en-US" dirty="0"/>
              <a:t>Yelp Recommendation System using </a:t>
            </a:r>
            <a:r>
              <a:rPr lang="en-US" dirty="0" err="1"/>
              <a:t>PySpark</a:t>
            </a:r>
            <a:endParaRPr lang="en-US" dirty="0"/>
          </a:p>
        </p:txBody>
      </p:sp>
      <p:sp>
        <p:nvSpPr>
          <p:cNvPr id="4" name="Content Placeholder 3">
            <a:extLst>
              <a:ext uri="{FF2B5EF4-FFF2-40B4-BE49-F238E27FC236}">
                <a16:creationId xmlns:a16="http://schemas.microsoft.com/office/drawing/2014/main" id="{404F25D9-4EB6-4287-28BA-F8A5CEFD746D}"/>
              </a:ext>
            </a:extLst>
          </p:cNvPr>
          <p:cNvSpPr>
            <a:spLocks noGrp="1"/>
          </p:cNvSpPr>
          <p:nvPr>
            <p:ph sz="quarter" idx="16"/>
          </p:nvPr>
        </p:nvSpPr>
        <p:spPr/>
        <p:txBody>
          <a:bodyPr/>
          <a:lstStyle/>
          <a:p>
            <a:r>
              <a:rPr lang="en-US" dirty="0"/>
              <a:t>IST718: Big Data Analytics </a:t>
            </a:r>
          </a:p>
          <a:p>
            <a:endParaRPr lang="en-US" dirty="0"/>
          </a:p>
          <a:p>
            <a:endParaRPr lang="en-US" dirty="0"/>
          </a:p>
        </p:txBody>
      </p:sp>
      <p:sp>
        <p:nvSpPr>
          <p:cNvPr id="5" name="Text Placeholder 4">
            <a:extLst>
              <a:ext uri="{FF2B5EF4-FFF2-40B4-BE49-F238E27FC236}">
                <a16:creationId xmlns:a16="http://schemas.microsoft.com/office/drawing/2014/main" id="{D4E685C5-18E0-298D-54D1-32D9CC305A93}"/>
              </a:ext>
            </a:extLst>
          </p:cNvPr>
          <p:cNvSpPr>
            <a:spLocks noGrp="1"/>
          </p:cNvSpPr>
          <p:nvPr>
            <p:ph type="body" sz="quarter" idx="17"/>
          </p:nvPr>
        </p:nvSpPr>
        <p:spPr>
          <a:xfrm>
            <a:off x="457200" y="1640706"/>
            <a:ext cx="10438818" cy="1259810"/>
          </a:xfrm>
        </p:spPr>
        <p:txBody>
          <a:bodyPr/>
          <a:lstStyle/>
          <a:p>
            <a:pPr marL="0" marR="0" lvl="0" indent="0" algn="l" defTabSz="914400" rtl="0" eaLnBrk="1" fontAlgn="auto" latinLnBrk="0" hangingPunct="1">
              <a:lnSpc>
                <a:spcPct val="107000"/>
              </a:lnSpc>
              <a:spcBef>
                <a:spcPts val="0"/>
              </a:spcBef>
              <a:spcAft>
                <a:spcPts val="800"/>
              </a:spcAft>
              <a:buClr>
                <a:srgbClr val="E48312"/>
              </a:buClr>
              <a:buSzPct val="100000"/>
              <a:buFont typeface="Calibri" panose="020F0502020204030204" pitchFamily="34" charset="0"/>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mn-lt"/>
                <a:ea typeface="Times New Roman" panose="02020603050405020304" pitchFamily="18" charset="0"/>
                <a:cs typeface="Times New Roman" panose="02020603050405020304" pitchFamily="18" charset="0"/>
              </a:rPr>
              <a:t>Restaurants Stars Distribution by State:</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latin typeface="+mn-lt"/>
              </a:rPr>
              <a:t>According to the data, Pennsylvania (PA) received the largest number of 5-star ratings, with Florida (FL) coming in second place. These results are consistent with the proportion of restaurants per state that we observed earlier.</a:t>
            </a:r>
          </a:p>
          <a:p>
            <a:pPr marR="0" lvl="0" algn="l" defTabSz="914400" rtl="0" eaLnBrk="1" fontAlgn="auto" latinLnBrk="0" hangingPunct="1">
              <a:lnSpc>
                <a:spcPct val="107000"/>
              </a:lnSpc>
              <a:spcBef>
                <a:spcPts val="0"/>
              </a:spcBef>
              <a:spcAft>
                <a:spcPts val="800"/>
              </a:spcAft>
              <a:buClr>
                <a:srgbClr val="E48312"/>
              </a:buClr>
              <a:buSzPct val="100000"/>
              <a:tabLst/>
              <a:defRPr/>
            </a:pPr>
            <a:endParaRPr lang="en-US" sz="1800" dirty="0">
              <a:latin typeface="+mn-lt"/>
            </a:endParaRPr>
          </a:p>
        </p:txBody>
      </p:sp>
      <p:sp>
        <p:nvSpPr>
          <p:cNvPr id="6" name="Text Placeholder 5">
            <a:extLst>
              <a:ext uri="{FF2B5EF4-FFF2-40B4-BE49-F238E27FC236}">
                <a16:creationId xmlns:a16="http://schemas.microsoft.com/office/drawing/2014/main" id="{C11407BB-46F0-F059-07C0-7A932BA51B69}"/>
              </a:ext>
            </a:extLst>
          </p:cNvPr>
          <p:cNvSpPr>
            <a:spLocks noGrp="1"/>
          </p:cNvSpPr>
          <p:nvPr>
            <p:ph type="body" sz="quarter" idx="18"/>
          </p:nvPr>
        </p:nvSpPr>
        <p:spPr/>
        <p:txBody>
          <a:bodyPr/>
          <a:lstStyle/>
          <a:p>
            <a:r>
              <a:rPr lang="en-US" dirty="0"/>
              <a:t>School of Information Studies</a:t>
            </a:r>
          </a:p>
        </p:txBody>
      </p:sp>
      <p:pic>
        <p:nvPicPr>
          <p:cNvPr id="9" name="Google Shape;169;p18">
            <a:extLst>
              <a:ext uri="{FF2B5EF4-FFF2-40B4-BE49-F238E27FC236}">
                <a16:creationId xmlns:a16="http://schemas.microsoft.com/office/drawing/2014/main" id="{399D3543-E456-ACBE-EE4D-22BAC3828683}"/>
              </a:ext>
            </a:extLst>
          </p:cNvPr>
          <p:cNvPicPr preferRelativeResize="0"/>
          <p:nvPr/>
        </p:nvPicPr>
        <p:blipFill>
          <a:blip r:embed="rId2">
            <a:alphaModFix/>
          </a:blip>
          <a:stretch>
            <a:fillRect/>
          </a:stretch>
        </p:blipFill>
        <p:spPr>
          <a:xfrm>
            <a:off x="2799112" y="3100366"/>
            <a:ext cx="6593775" cy="3032500"/>
          </a:xfrm>
          <a:prstGeom prst="rect">
            <a:avLst/>
          </a:prstGeom>
          <a:noFill/>
          <a:ln>
            <a:noFill/>
          </a:ln>
        </p:spPr>
      </p:pic>
    </p:spTree>
    <p:extLst>
      <p:ext uri="{BB962C8B-B14F-4D97-AF65-F5344CB8AC3E}">
        <p14:creationId xmlns:p14="http://schemas.microsoft.com/office/powerpoint/2010/main" val="111849249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3240EB-25EA-7F93-85EF-18E44D24BA86}"/>
              </a:ext>
            </a:extLst>
          </p:cNvPr>
          <p:cNvSpPr>
            <a:spLocks noGrp="1"/>
          </p:cNvSpPr>
          <p:nvPr>
            <p:ph type="sldNum" sz="quarter" idx="10"/>
          </p:nvPr>
        </p:nvSpPr>
        <p:spPr/>
        <p:txBody>
          <a:bodyPr/>
          <a:lstStyle/>
          <a:p>
            <a:fld id="{F343A32A-436A-8143-8894-653E98457856}" type="slidenum">
              <a:rPr lang="en-US" smtClean="0"/>
              <a:pPr/>
              <a:t>9</a:t>
            </a:fld>
            <a:endParaRPr lang="en-US"/>
          </a:p>
        </p:txBody>
      </p:sp>
      <p:sp>
        <p:nvSpPr>
          <p:cNvPr id="3" name="Title 2">
            <a:extLst>
              <a:ext uri="{FF2B5EF4-FFF2-40B4-BE49-F238E27FC236}">
                <a16:creationId xmlns:a16="http://schemas.microsoft.com/office/drawing/2014/main" id="{06CDAD7D-D3AE-18F2-D1A4-146256B006A1}"/>
              </a:ext>
            </a:extLst>
          </p:cNvPr>
          <p:cNvSpPr>
            <a:spLocks noGrp="1"/>
          </p:cNvSpPr>
          <p:nvPr>
            <p:ph type="title"/>
          </p:nvPr>
        </p:nvSpPr>
        <p:spPr/>
        <p:txBody>
          <a:bodyPr/>
          <a:lstStyle/>
          <a:p>
            <a:r>
              <a:rPr lang="en-US" dirty="0"/>
              <a:t>Yelp Recommendation System using </a:t>
            </a:r>
            <a:r>
              <a:rPr lang="en-US" dirty="0" err="1"/>
              <a:t>PySpark</a:t>
            </a:r>
            <a:endParaRPr lang="en-US" dirty="0"/>
          </a:p>
        </p:txBody>
      </p:sp>
      <p:sp>
        <p:nvSpPr>
          <p:cNvPr id="4" name="Content Placeholder 3">
            <a:extLst>
              <a:ext uri="{FF2B5EF4-FFF2-40B4-BE49-F238E27FC236}">
                <a16:creationId xmlns:a16="http://schemas.microsoft.com/office/drawing/2014/main" id="{404F25D9-4EB6-4287-28BA-F8A5CEFD746D}"/>
              </a:ext>
            </a:extLst>
          </p:cNvPr>
          <p:cNvSpPr>
            <a:spLocks noGrp="1"/>
          </p:cNvSpPr>
          <p:nvPr>
            <p:ph sz="quarter" idx="16"/>
          </p:nvPr>
        </p:nvSpPr>
        <p:spPr/>
        <p:txBody>
          <a:bodyPr/>
          <a:lstStyle/>
          <a:p>
            <a:r>
              <a:rPr lang="en-US" dirty="0"/>
              <a:t>IST718: Big Data Analytics </a:t>
            </a:r>
          </a:p>
          <a:p>
            <a:endParaRPr lang="en-US" dirty="0"/>
          </a:p>
          <a:p>
            <a:endParaRPr lang="en-US" dirty="0"/>
          </a:p>
        </p:txBody>
      </p:sp>
      <p:sp>
        <p:nvSpPr>
          <p:cNvPr id="5" name="Text Placeholder 4">
            <a:extLst>
              <a:ext uri="{FF2B5EF4-FFF2-40B4-BE49-F238E27FC236}">
                <a16:creationId xmlns:a16="http://schemas.microsoft.com/office/drawing/2014/main" id="{D4E685C5-18E0-298D-54D1-32D9CC305A93}"/>
              </a:ext>
            </a:extLst>
          </p:cNvPr>
          <p:cNvSpPr>
            <a:spLocks noGrp="1"/>
          </p:cNvSpPr>
          <p:nvPr>
            <p:ph type="body" sz="quarter" idx="17"/>
          </p:nvPr>
        </p:nvSpPr>
        <p:spPr>
          <a:xfrm>
            <a:off x="457200" y="1640705"/>
            <a:ext cx="5638800" cy="4474959"/>
          </a:xfrm>
        </p:spPr>
        <p:txBody>
          <a:bodyPr/>
          <a:lstStyle/>
          <a:p>
            <a:pPr marL="0" marR="0" lvl="0" indent="0" algn="l" defTabSz="914400" rtl="0" eaLnBrk="1" fontAlgn="auto" latinLnBrk="0" hangingPunct="1">
              <a:lnSpc>
                <a:spcPct val="107000"/>
              </a:lnSpc>
              <a:spcBef>
                <a:spcPts val="0"/>
              </a:spcBef>
              <a:spcAft>
                <a:spcPts val="800"/>
              </a:spcAft>
              <a:buClr>
                <a:srgbClr val="E48312"/>
              </a:buClr>
              <a:buSzPct val="100000"/>
              <a:buFont typeface="Calibri" panose="020F0502020204030204" pitchFamily="34" charset="0"/>
              <a:buNone/>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mn-lt"/>
                <a:ea typeface="Times New Roman" panose="02020603050405020304" pitchFamily="18" charset="0"/>
                <a:cs typeface="Times New Roman" panose="02020603050405020304" pitchFamily="18" charset="0"/>
              </a:rPr>
              <a:t>Reviews Trend:</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latin typeface="+mn-lt"/>
              </a:rPr>
              <a:t>It appears that 2017 had the highest number of received reviews. Additionally, there was exponential growth in the number of reviews from 2010 to 2016. One possibility is that there was an increase in the use of online review platforms, which may have made it easier for people to leave reviews. This could have resulted in a higher volume of reviews overall, and particularly in 2017 when the platform may have reached peak popularity.</a:t>
            </a:r>
          </a:p>
          <a:p>
            <a:pPr marL="285750" marR="0" lvl="0" indent="-285750" algn="l" defTabSz="914400" rtl="0" eaLnBrk="1" fontAlgn="auto" latinLnBrk="0" hangingPunct="1">
              <a:lnSpc>
                <a:spcPct val="107000"/>
              </a:lnSpc>
              <a:spcBef>
                <a:spcPts val="0"/>
              </a:spcBef>
              <a:spcAft>
                <a:spcPts val="800"/>
              </a:spcAft>
              <a:buClr>
                <a:srgbClr val="E48312"/>
              </a:buClr>
              <a:buSzPct val="100000"/>
              <a:buFont typeface="Arial" panose="020B0604020202020204" pitchFamily="34" charset="0"/>
              <a:buChar char="•"/>
              <a:tabLst/>
              <a:defRPr/>
            </a:pPr>
            <a:r>
              <a:rPr lang="en-US" sz="1800" dirty="0">
                <a:latin typeface="+mn-lt"/>
              </a:rPr>
              <a:t>However, we can observe a steep decrease in the reviews as of 2019, this could be because of COVID-19 when people stater of avoid going out and started to social distance.</a:t>
            </a:r>
          </a:p>
          <a:p>
            <a:pPr marR="0" lvl="0" algn="l" defTabSz="914400" rtl="0" eaLnBrk="1" fontAlgn="auto" latinLnBrk="0" hangingPunct="1">
              <a:lnSpc>
                <a:spcPct val="107000"/>
              </a:lnSpc>
              <a:spcBef>
                <a:spcPts val="0"/>
              </a:spcBef>
              <a:spcAft>
                <a:spcPts val="800"/>
              </a:spcAft>
              <a:buClr>
                <a:srgbClr val="E48312"/>
              </a:buClr>
              <a:buSzPct val="100000"/>
              <a:tabLst/>
              <a:defRPr/>
            </a:pPr>
            <a:endParaRPr lang="en-US" sz="1800" dirty="0">
              <a:latin typeface="+mn-lt"/>
            </a:endParaRPr>
          </a:p>
        </p:txBody>
      </p:sp>
      <p:sp>
        <p:nvSpPr>
          <p:cNvPr id="6" name="Text Placeholder 5">
            <a:extLst>
              <a:ext uri="{FF2B5EF4-FFF2-40B4-BE49-F238E27FC236}">
                <a16:creationId xmlns:a16="http://schemas.microsoft.com/office/drawing/2014/main" id="{C11407BB-46F0-F059-07C0-7A932BA51B69}"/>
              </a:ext>
            </a:extLst>
          </p:cNvPr>
          <p:cNvSpPr>
            <a:spLocks noGrp="1"/>
          </p:cNvSpPr>
          <p:nvPr>
            <p:ph type="body" sz="quarter" idx="18"/>
          </p:nvPr>
        </p:nvSpPr>
        <p:spPr/>
        <p:txBody>
          <a:bodyPr/>
          <a:lstStyle/>
          <a:p>
            <a:r>
              <a:rPr lang="en-US" dirty="0"/>
              <a:t>School of Information Studies</a:t>
            </a:r>
          </a:p>
        </p:txBody>
      </p:sp>
      <p:pic>
        <p:nvPicPr>
          <p:cNvPr id="7" name="Google Shape;176;p19">
            <a:extLst>
              <a:ext uri="{FF2B5EF4-FFF2-40B4-BE49-F238E27FC236}">
                <a16:creationId xmlns:a16="http://schemas.microsoft.com/office/drawing/2014/main" id="{623849BB-351B-DA38-72FD-18A3925A0D27}"/>
              </a:ext>
            </a:extLst>
          </p:cNvPr>
          <p:cNvPicPr preferRelativeResize="0"/>
          <p:nvPr/>
        </p:nvPicPr>
        <p:blipFill>
          <a:blip r:embed="rId2">
            <a:alphaModFix/>
          </a:blip>
          <a:stretch>
            <a:fillRect/>
          </a:stretch>
        </p:blipFill>
        <p:spPr>
          <a:xfrm>
            <a:off x="6390970" y="1871991"/>
            <a:ext cx="5486398" cy="4060122"/>
          </a:xfrm>
          <a:prstGeom prst="rect">
            <a:avLst/>
          </a:prstGeom>
          <a:noFill/>
          <a:ln>
            <a:noFill/>
          </a:ln>
        </p:spPr>
      </p:pic>
    </p:spTree>
    <p:extLst>
      <p:ext uri="{BB962C8B-B14F-4D97-AF65-F5344CB8AC3E}">
        <p14:creationId xmlns:p14="http://schemas.microsoft.com/office/powerpoint/2010/main" val="4062438004"/>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yracuse_contemporary_widescreen_sherman_template" id="{D0AEB385-A3DB-6B4E-AE24-B928EB54E0A4}" vid="{5EA8934D-A3DA-174A-BCA8-702608EE01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E54A0F8A186D04D8C27DE71802C937D" ma:contentTypeVersion="12" ma:contentTypeDescription="Create a new document." ma:contentTypeScope="" ma:versionID="7dcf400551f3d988ff02b5e00ca3f46c">
  <xsd:schema xmlns:xsd="http://www.w3.org/2001/XMLSchema" xmlns:xs="http://www.w3.org/2001/XMLSchema" xmlns:p="http://schemas.microsoft.com/office/2006/metadata/properties" xmlns:ns2="72d78c41-8e91-40de-8102-2057a6e81a48" xmlns:ns3="73182966-727e-45ce-9c91-2c19134657b7" targetNamespace="http://schemas.microsoft.com/office/2006/metadata/properties" ma:root="true" ma:fieldsID="2a7aa36a92a4893608acb41ad0090db2" ns2:_="" ns3:_="">
    <xsd:import namespace="72d78c41-8e91-40de-8102-2057a6e81a48"/>
    <xsd:import namespace="73182966-727e-45ce-9c91-2c19134657b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d78c41-8e91-40de-8102-2057a6e81a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3182966-727e-45ce-9c91-2c19134657b7"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73182966-727e-45ce-9c91-2c19134657b7">
      <UserInfo>
        <DisplayName>Patrick Charles Lee</DisplayName>
        <AccountId>17</AccountId>
        <AccountType/>
      </UserInfo>
      <UserInfo>
        <DisplayName>Melissa Davies</DisplayName>
        <AccountId>183</AccountId>
        <AccountType/>
      </UserInfo>
      <UserInfo>
        <DisplayName>Katie Brody</DisplayName>
        <AccountId>184</AccountId>
        <AccountType/>
      </UserInfo>
      <UserInfo>
        <DisplayName>Alena Anthony</DisplayName>
        <AccountId>185</AccountId>
        <AccountType/>
      </UserInfo>
      <UserInfo>
        <DisplayName>LeeAnne Lane</DisplayName>
        <AccountId>186</AccountId>
        <AccountType/>
      </UserInfo>
      <UserInfo>
        <DisplayName>Rachel Evans</DisplayName>
        <AccountId>65</AccountId>
        <AccountType/>
      </UserInfo>
      <UserInfo>
        <DisplayName>Bianca A Newton</DisplayName>
        <AccountId>12</AccountId>
        <AccountType/>
      </UserInfo>
      <UserInfo>
        <DisplayName>Jasmine I Holmes</DisplayName>
        <AccountId>187</AccountId>
        <AccountType/>
      </UserInfo>
      <UserInfo>
        <DisplayName>Danqing Huo</DisplayName>
        <AccountId>188</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AF9703C-F131-4F12-A6B6-23E3DDEE5DFF}">
  <ds:schemaRefs>
    <ds:schemaRef ds:uri="72d78c41-8e91-40de-8102-2057a6e81a48"/>
    <ds:schemaRef ds:uri="73182966-727e-45ce-9c91-2c19134657b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B10DAEC-23C6-438F-93DC-3C34E0B4362F}">
  <ds:schemaRefs>
    <ds:schemaRef ds:uri="72d78c41-8e91-40de-8102-2057a6e81a48"/>
    <ds:schemaRef ds:uri="73182966-727e-45ce-9c91-2c19134657b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49F8E3B-2E44-4FE9-B07D-E9BB4AC5E1F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syracuse_contemporary_widescreen_sherman_template</Template>
  <TotalTime>172</TotalTime>
  <Words>4811</Words>
  <Application>Microsoft Office PowerPoint</Application>
  <PresentationFormat>Widescreen</PresentationFormat>
  <Paragraphs>550</Paragraphs>
  <Slides>41</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41</vt:i4>
      </vt:variant>
    </vt:vector>
  </HeadingPairs>
  <TitlesOfParts>
    <vt:vector size="54" baseType="lpstr">
      <vt:lpstr>Aptos</vt:lpstr>
      <vt:lpstr>Arial</vt:lpstr>
      <vt:lpstr>Calibri</vt:lpstr>
      <vt:lpstr>Cambria Math</vt:lpstr>
      <vt:lpstr>Georgia</vt:lpstr>
      <vt:lpstr>Helvetica</vt:lpstr>
      <vt:lpstr>Segoe UI</vt:lpstr>
      <vt:lpstr>Sherman Sans Book</vt:lpstr>
      <vt:lpstr>Sherman Serif Book</vt:lpstr>
      <vt:lpstr>Tenorite</vt:lpstr>
      <vt:lpstr>Times New Roman</vt:lpstr>
      <vt:lpstr>Trebuchet MS</vt:lpstr>
      <vt:lpstr>Office Theme</vt:lpstr>
      <vt:lpstr>Portfolio Presentation</vt:lpstr>
      <vt:lpstr>Introduction</vt:lpstr>
      <vt:lpstr>The Applied Data Science Program has seven Learning Objectives:</vt:lpstr>
      <vt:lpstr>Yelp Recommendation System using PySpark</vt:lpstr>
      <vt:lpstr>Yelp Recommendation System using PySpark</vt:lpstr>
      <vt:lpstr>Yelp Recommendation System using PySpark</vt:lpstr>
      <vt:lpstr>Yelp Recommendation System using PySpark</vt:lpstr>
      <vt:lpstr>Yelp Recommendation System using PySpark</vt:lpstr>
      <vt:lpstr>Yelp Recommendation System using PySpark</vt:lpstr>
      <vt:lpstr>Yelp Recommendation System using PySpark</vt:lpstr>
      <vt:lpstr>Yelp Recommendation System using PySpark</vt:lpstr>
      <vt:lpstr>SkillSpotter: Mining and Skills from Job Descriptions</vt:lpstr>
      <vt:lpstr>SkillSpotter: Mining and Skills from Job Descriptions</vt:lpstr>
      <vt:lpstr>SkillSpotter: Mining and Skills from Job Descriptions</vt:lpstr>
      <vt:lpstr>SkillSpotter: Mining and Skills from Job Descriptions</vt:lpstr>
      <vt:lpstr>SkillSpotter: Mining and Skills from Job Descriptions</vt:lpstr>
      <vt:lpstr>SkillSpotter: Mining and Skills from Job Descriptions</vt:lpstr>
      <vt:lpstr>SkillSpotter: Mining and Skills from Job Descriptions</vt:lpstr>
      <vt:lpstr>SkillSpotter: Mining and Skills from Job Descriptions</vt:lpstr>
      <vt:lpstr>SkillSpotter: Mining and Skills from Job Descriptions</vt:lpstr>
      <vt:lpstr>SkillSpotter: Mining and Skills from Job Descriptions</vt:lpstr>
      <vt:lpstr>SkillSpotter: Mining and Skills from Job Descriptions</vt:lpstr>
      <vt:lpstr>SkillSpotter: Mining and Skills from Job Descriptions</vt:lpstr>
      <vt:lpstr>Sign-Vision: An Image Classification System for ASL</vt:lpstr>
      <vt:lpstr>Sign-Vision: An Image Classification System for ASL</vt:lpstr>
      <vt:lpstr>Sign-Vision: An Image Classification System for ASL</vt:lpstr>
      <vt:lpstr>Sign-Vision: An Image Classification System for ASL</vt:lpstr>
      <vt:lpstr>Sign-Vision: An Image Classification System for ASL</vt:lpstr>
      <vt:lpstr>Neural Artistry: A Journey through Style Transfer</vt:lpstr>
      <vt:lpstr>Neural Artistry: A Journey through Style Transfer</vt:lpstr>
      <vt:lpstr>Neural Artistry: A Journey through Style Transfer</vt:lpstr>
      <vt:lpstr>Neural Artistry: A Journey through Style Transfer</vt:lpstr>
      <vt:lpstr>Neural Artistry: A Journey through Style Transfer</vt:lpstr>
      <vt:lpstr>Neural Artistry: A Journey through Style Transfer</vt:lpstr>
      <vt:lpstr>Neural Artistry: A Journey through Style Transfer</vt:lpstr>
      <vt:lpstr>Neural Artistry: A Journey through Style Transfer</vt:lpstr>
      <vt:lpstr>Neural Artistry: A Journey through Style Transfer</vt:lpstr>
      <vt:lpstr>Learning Objectives</vt:lpstr>
      <vt:lpstr>Conclusion</vt:lpstr>
      <vt:lpstr>Github Links and References</vt:lpstr>
      <vt:lpstr>Thank You!</vt:lpstr>
    </vt:vector>
  </TitlesOfParts>
  <Company>Syracuse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 of  the Presentation Title Slide</dc:title>
  <dc:creator>Cory Wallack</dc:creator>
  <cp:lastModifiedBy>Pankaj Yadav</cp:lastModifiedBy>
  <cp:revision>496</cp:revision>
  <cp:lastPrinted>2019-05-13T18:20:55Z</cp:lastPrinted>
  <dcterms:created xsi:type="dcterms:W3CDTF">2018-09-24T15:19:51Z</dcterms:created>
  <dcterms:modified xsi:type="dcterms:W3CDTF">2024-04-30T05:25:52Z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0x0101008E54A0F8A186D04D8C27DE71802C937D</vt:lpwstr>
  </property>
</Properties>
</file>